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0" r:id="rId5"/>
    <p:sldId id="263" r:id="rId6"/>
    <p:sldId id="265" r:id="rId7"/>
    <p:sldId id="270" r:id="rId8"/>
    <p:sldId id="269" r:id="rId9"/>
    <p:sldId id="271" r:id="rId10"/>
    <p:sldId id="267" r:id="rId11"/>
    <p:sldId id="273" r:id="rId12"/>
    <p:sldId id="261" r:id="rId13"/>
    <p:sldId id="266" r:id="rId14"/>
    <p:sldId id="272" r:id="rId15"/>
    <p:sldId id="26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78DE-2AA5-4B32-AB02-E015C4D90F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AAE646-B442-4330-8453-37C6023AFB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CA86B-FC68-4F0D-8A8A-F5C4A37BADCC}"/>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5" name="Footer Placeholder 4">
            <a:extLst>
              <a:ext uri="{FF2B5EF4-FFF2-40B4-BE49-F238E27FC236}">
                <a16:creationId xmlns:a16="http://schemas.microsoft.com/office/drawing/2014/main" id="{BB9E8CA7-17F6-4932-A389-33E6480064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D12882-F6FD-4C37-B705-CD364DB4EACB}"/>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238763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E9F5-F289-4623-B0DF-8CD139E47F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160D53-20BC-4FDB-A908-7F66C22E51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3C3F3-255F-49B8-8745-25E429477D7A}"/>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5" name="Footer Placeholder 4">
            <a:extLst>
              <a:ext uri="{FF2B5EF4-FFF2-40B4-BE49-F238E27FC236}">
                <a16:creationId xmlns:a16="http://schemas.microsoft.com/office/drawing/2014/main" id="{F2497603-85B5-481E-9BE2-6416806221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539DA7-8D5C-432B-A3FB-1838D92E8BE6}"/>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70431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9D0AB3-36CA-4CAE-8477-51CA24E212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769557-8AB6-4634-ACB2-44984480FF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DD94F-9E4E-488F-BF80-890EF2E83F21}"/>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5" name="Footer Placeholder 4">
            <a:extLst>
              <a:ext uri="{FF2B5EF4-FFF2-40B4-BE49-F238E27FC236}">
                <a16:creationId xmlns:a16="http://schemas.microsoft.com/office/drawing/2014/main" id="{9CE9F80D-99D4-4352-904C-3BA25F3655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C4720D-BB8A-478E-AE0F-B25892FF7153}"/>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383797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7052-F0BB-4EF8-A601-FBA2396E9D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EE2B4-EE62-477A-8811-48E8A2C72B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F1CD4-1CD1-4CA3-AA88-0DBC54B35B55}"/>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5" name="Footer Placeholder 4">
            <a:extLst>
              <a:ext uri="{FF2B5EF4-FFF2-40B4-BE49-F238E27FC236}">
                <a16:creationId xmlns:a16="http://schemas.microsoft.com/office/drawing/2014/main" id="{C9187125-04CB-4B9B-9737-C1BF33ACFE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1490CF-3DE1-4980-B23B-E7450E30899B}"/>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262910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2BEE-E41D-4343-83E5-1131FA611E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A027DE-E23F-4E9E-9899-D7FE2F3487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250E6C-AA78-4365-9243-D0B257F85D5E}"/>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5" name="Footer Placeholder 4">
            <a:extLst>
              <a:ext uri="{FF2B5EF4-FFF2-40B4-BE49-F238E27FC236}">
                <a16:creationId xmlns:a16="http://schemas.microsoft.com/office/drawing/2014/main" id="{A1CE0661-9125-4B61-9C91-0608E931DA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51B6CC-C730-4913-AB09-217B75BAC318}"/>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25064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E160-A346-4EDA-95B4-26D2D9252C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744C0-4C77-4807-AD63-3382E567FB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5D00AE-9A8A-4F75-A219-7451A7189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C0700C-6B30-40A2-BDDF-6F77F57AB092}"/>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6" name="Footer Placeholder 5">
            <a:extLst>
              <a:ext uri="{FF2B5EF4-FFF2-40B4-BE49-F238E27FC236}">
                <a16:creationId xmlns:a16="http://schemas.microsoft.com/office/drawing/2014/main" id="{D5B929EB-ADC7-4963-84A9-CEB0444BD6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6EB4AD5-3972-42F2-B651-43AECBE33D76}"/>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181960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AE8A-AA2E-4F4A-ACD7-798C9E29B1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50BE7A-E006-4849-987E-965A42124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895CEF-8F90-422B-809F-852A59C748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3A2176-E21B-4899-9269-D2AC9B44E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BBDF28-3470-4468-B237-3D15ECF19F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71670F-55A0-423B-B2B6-E98D16FA690A}"/>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8" name="Footer Placeholder 7">
            <a:extLst>
              <a:ext uri="{FF2B5EF4-FFF2-40B4-BE49-F238E27FC236}">
                <a16:creationId xmlns:a16="http://schemas.microsoft.com/office/drawing/2014/main" id="{F109F365-9DF3-4842-B1FF-3F80C48E2A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64D793-5291-450E-8EDF-D73F9A0FBA62}"/>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268564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B0EF-0922-467C-BD8D-F570491E6B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323DDA-7339-49A6-9F7B-5540425486FC}"/>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4" name="Footer Placeholder 3">
            <a:extLst>
              <a:ext uri="{FF2B5EF4-FFF2-40B4-BE49-F238E27FC236}">
                <a16:creationId xmlns:a16="http://schemas.microsoft.com/office/drawing/2014/main" id="{93187463-7300-4810-A4BB-858A7B27BCB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197935C-389D-4225-AA72-DAC30C2C1FD6}"/>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2034637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7A725-CC76-44F0-A7CA-ECE96E03831C}"/>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3" name="Footer Placeholder 2">
            <a:extLst>
              <a:ext uri="{FF2B5EF4-FFF2-40B4-BE49-F238E27FC236}">
                <a16:creationId xmlns:a16="http://schemas.microsoft.com/office/drawing/2014/main" id="{037DD7FA-BFBC-47B6-AF01-0F019185A97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0CBD3C6-00D6-45F5-918A-FC2AC29DE509}"/>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793637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9168-2E9E-43C0-A141-971874BAB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B8A0FC-2735-4AD5-AF5D-BADED60F8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CC5B13-687A-4137-9809-1ED563B0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AA777-1858-43AE-9816-2B78A0561156}"/>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6" name="Footer Placeholder 5">
            <a:extLst>
              <a:ext uri="{FF2B5EF4-FFF2-40B4-BE49-F238E27FC236}">
                <a16:creationId xmlns:a16="http://schemas.microsoft.com/office/drawing/2014/main" id="{58F29830-8AAC-40A8-88B9-2CE00AD824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4347B1-5EDE-4D59-BFE9-8930676D3B12}"/>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124162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0B9A-C650-4BE7-A342-4B225A31F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F2AFDE-2C44-4B9E-A1C3-7B82884429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39BABAE-3CBE-4E98-923B-03F93F2B5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8BF42-19E0-4E2B-8E8D-44D0FD1BD380}"/>
              </a:ext>
            </a:extLst>
          </p:cNvPr>
          <p:cNvSpPr>
            <a:spLocks noGrp="1"/>
          </p:cNvSpPr>
          <p:nvPr>
            <p:ph type="dt" sz="half" idx="10"/>
          </p:nvPr>
        </p:nvSpPr>
        <p:spPr/>
        <p:txBody>
          <a:bodyPr/>
          <a:lstStyle/>
          <a:p>
            <a:fld id="{92C764B8-635C-40B4-B36E-E82E7F2B204B}" type="datetimeFigureOut">
              <a:rPr lang="en-US" smtClean="0"/>
              <a:t>10/22/2020</a:t>
            </a:fld>
            <a:endParaRPr lang="en-US" dirty="0"/>
          </a:p>
        </p:txBody>
      </p:sp>
      <p:sp>
        <p:nvSpPr>
          <p:cNvPr id="6" name="Footer Placeholder 5">
            <a:extLst>
              <a:ext uri="{FF2B5EF4-FFF2-40B4-BE49-F238E27FC236}">
                <a16:creationId xmlns:a16="http://schemas.microsoft.com/office/drawing/2014/main" id="{9D4D76CE-2657-4827-88CC-B6C90CB312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EA952B-4879-49E5-899C-7C742C4AEA99}"/>
              </a:ext>
            </a:extLst>
          </p:cNvPr>
          <p:cNvSpPr>
            <a:spLocks noGrp="1"/>
          </p:cNvSpPr>
          <p:nvPr>
            <p:ph type="sldNum" sz="quarter" idx="12"/>
          </p:nvPr>
        </p:nvSpPr>
        <p:spPr/>
        <p:txBody>
          <a:bodyPr/>
          <a:lstStyle/>
          <a:p>
            <a:fld id="{5F0D298C-F7B4-4AAB-9312-F7DE6F94CFDA}" type="slidenum">
              <a:rPr lang="en-US" smtClean="0"/>
              <a:t>‹#›</a:t>
            </a:fld>
            <a:endParaRPr lang="en-US" dirty="0"/>
          </a:p>
        </p:txBody>
      </p:sp>
    </p:spTree>
    <p:extLst>
      <p:ext uri="{BB962C8B-B14F-4D97-AF65-F5344CB8AC3E}">
        <p14:creationId xmlns:p14="http://schemas.microsoft.com/office/powerpoint/2010/main" val="313765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B0584-3B51-461A-B62F-7853E65A2D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AA7FDF-6221-4CA4-A300-561CB3A2A9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C0767-5982-4714-BE4A-D097A312C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C764B8-635C-40B4-B36E-E82E7F2B204B}" type="datetimeFigureOut">
              <a:rPr lang="en-US" smtClean="0"/>
              <a:t>10/22/2020</a:t>
            </a:fld>
            <a:endParaRPr lang="en-US" dirty="0"/>
          </a:p>
        </p:txBody>
      </p:sp>
      <p:sp>
        <p:nvSpPr>
          <p:cNvPr id="5" name="Footer Placeholder 4">
            <a:extLst>
              <a:ext uri="{FF2B5EF4-FFF2-40B4-BE49-F238E27FC236}">
                <a16:creationId xmlns:a16="http://schemas.microsoft.com/office/drawing/2014/main" id="{8D59E5AB-7B69-42EF-8955-AC1BBBEBD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11F3A4B-B531-41EB-9FB3-8BE153BCF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D298C-F7B4-4AAB-9312-F7DE6F94CFDA}" type="slidenum">
              <a:rPr lang="en-US" smtClean="0"/>
              <a:t>‹#›</a:t>
            </a:fld>
            <a:endParaRPr lang="en-US" dirty="0"/>
          </a:p>
        </p:txBody>
      </p:sp>
    </p:spTree>
    <p:extLst>
      <p:ext uri="{BB962C8B-B14F-4D97-AF65-F5344CB8AC3E}">
        <p14:creationId xmlns:p14="http://schemas.microsoft.com/office/powerpoint/2010/main" val="3534666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eerscharlotte.com/2015-ccbw-cheersworthy-events/"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ublicdomainpictures.net/view-image.php?image=167453&amp;picture=beer"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publicdomainpictures.net/view-image.php?image=167453&amp;picture=be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rinkbetterbeer.wordpress.com/2010/10/13/four-peaks-brewery-kilt-lifter-scottish-style-ale/"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github.com/openbrewerydb/openbrewerydb/tree/master/data/us" TargetMode="External"/><Relationship Id="rId5" Type="http://schemas.openxmlformats.org/officeDocument/2006/relationships/hyperlink" Target="https://www.brewersassociation.org/statistics-and-data/state-craft-beer-stats" TargetMode="External"/><Relationship Id="rId4" Type="http://schemas.openxmlformats.org/officeDocument/2006/relationships/hyperlink" Target="https://www.ttb.gov/beer/statistic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yournorthcounty.com/craft-beer-in-north-county-san-diego/"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italia-notizie.it/alzheimer-e-parkinson-si-sconfiggono-anche-con-la-birra-lo-conferma-uno-studio/"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heerscharlotte.com/2015-ccbw-cheersworthy-events/"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1455465"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talia-notizie.it/alzheimer-e-parkinson-si-sconfiggono-anche-con-la-birra-lo-conferma-uno-studio/"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pt/photo/7511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italia-notizie.it/alzheimer-e-parkinson-si-sconfiggono-anche-con-la-birra-lo-conferma-uno-studio/"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EBDD-9257-4710-86E1-582D690FAA16}"/>
              </a:ext>
            </a:extLst>
          </p:cNvPr>
          <p:cNvSpPr>
            <a:spLocks noGrp="1"/>
          </p:cNvSpPr>
          <p:nvPr>
            <p:ph type="ctrTitle"/>
          </p:nvPr>
        </p:nvSpPr>
        <p:spPr>
          <a:xfrm>
            <a:off x="7464612" y="331315"/>
            <a:ext cx="4230562" cy="2565966"/>
          </a:xfrm>
        </p:spPr>
        <p:txBody>
          <a:bodyPr anchor="b">
            <a:normAutofit fontScale="90000"/>
          </a:bodyPr>
          <a:lstStyle/>
          <a:p>
            <a:br>
              <a:rPr lang="en-US" sz="5000" b="1" dirty="0">
                <a:solidFill>
                  <a:schemeClr val="accent2">
                    <a:lumMod val="60000"/>
                    <a:lumOff val="40000"/>
                  </a:schemeClr>
                </a:solidFill>
              </a:rPr>
            </a:br>
            <a:r>
              <a:rPr lang="en-US" b="1" dirty="0">
                <a:solidFill>
                  <a:schemeClr val="accent2">
                    <a:lumMod val="60000"/>
                    <a:lumOff val="40000"/>
                  </a:schemeClr>
                </a:solidFill>
              </a:rPr>
              <a:t>It’s </a:t>
            </a:r>
            <a:br>
              <a:rPr lang="en-US" b="1" dirty="0">
                <a:solidFill>
                  <a:schemeClr val="accent2">
                    <a:lumMod val="60000"/>
                    <a:lumOff val="40000"/>
                  </a:schemeClr>
                </a:solidFill>
              </a:rPr>
            </a:br>
            <a:r>
              <a:rPr lang="en-US" b="1" dirty="0">
                <a:solidFill>
                  <a:schemeClr val="accent2">
                    <a:lumMod val="60000"/>
                    <a:lumOff val="40000"/>
                  </a:schemeClr>
                </a:solidFill>
              </a:rPr>
              <a:t>Five O’Clock</a:t>
            </a:r>
            <a:br>
              <a:rPr lang="en-US" b="1" dirty="0">
                <a:solidFill>
                  <a:schemeClr val="accent2">
                    <a:lumMod val="60000"/>
                    <a:lumOff val="40000"/>
                  </a:schemeClr>
                </a:solidFill>
              </a:rPr>
            </a:br>
            <a:r>
              <a:rPr lang="en-US" b="1" dirty="0">
                <a:solidFill>
                  <a:schemeClr val="accent2">
                    <a:lumMod val="60000"/>
                    <a:lumOff val="40000"/>
                  </a:schemeClr>
                </a:solidFill>
              </a:rPr>
              <a:t>Somewhere </a:t>
            </a:r>
            <a:endParaRPr lang="en-US" dirty="0">
              <a:solidFill>
                <a:schemeClr val="accent2">
                  <a:lumMod val="60000"/>
                  <a:lumOff val="40000"/>
                </a:schemeClr>
              </a:solidFill>
            </a:endParaRPr>
          </a:p>
        </p:txBody>
      </p:sp>
      <p:sp>
        <p:nvSpPr>
          <p:cNvPr id="3" name="Subtitle 2">
            <a:extLst>
              <a:ext uri="{FF2B5EF4-FFF2-40B4-BE49-F238E27FC236}">
                <a16:creationId xmlns:a16="http://schemas.microsoft.com/office/drawing/2014/main" id="{20661F24-BB2B-4308-942B-5C9B5630C84D}"/>
              </a:ext>
            </a:extLst>
          </p:cNvPr>
          <p:cNvSpPr>
            <a:spLocks noGrp="1"/>
          </p:cNvSpPr>
          <p:nvPr>
            <p:ph type="subTitle" idx="1"/>
          </p:nvPr>
        </p:nvSpPr>
        <p:spPr>
          <a:xfrm>
            <a:off x="7689020" y="3253468"/>
            <a:ext cx="4087305" cy="1147863"/>
          </a:xfrm>
        </p:spPr>
        <p:txBody>
          <a:bodyPr anchor="t">
            <a:normAutofit/>
          </a:bodyPr>
          <a:lstStyle/>
          <a:p>
            <a:r>
              <a:rPr lang="en-US" b="1" dirty="0">
                <a:solidFill>
                  <a:schemeClr val="accent2">
                    <a:lumMod val="60000"/>
                    <a:lumOff val="40000"/>
                  </a:schemeClr>
                </a:solidFill>
              </a:rPr>
              <a:t>Craft Breweries </a:t>
            </a:r>
          </a:p>
          <a:p>
            <a:r>
              <a:rPr lang="en-US" dirty="0">
                <a:solidFill>
                  <a:schemeClr val="accent2">
                    <a:lumMod val="60000"/>
                    <a:lumOff val="40000"/>
                  </a:schemeClr>
                </a:solidFill>
              </a:rPr>
              <a:t>Trends Across the US</a:t>
            </a:r>
          </a:p>
          <a:p>
            <a:endParaRPr lang="en-US" sz="2000" dirty="0"/>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cup of coffee and a glass of beer on a table&#10;&#10;Description automatically generated">
            <a:extLst>
              <a:ext uri="{FF2B5EF4-FFF2-40B4-BE49-F238E27FC236}">
                <a16:creationId xmlns:a16="http://schemas.microsoft.com/office/drawing/2014/main" id="{CEEFD900-686E-4806-BADE-8C6357D1469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208" r="3354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6BAFD31D-91C2-4354-9199-1F8E1B219844}"/>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cheerscharlotte.com/2015-ccbw-cheersworthy-event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dirty="0">
              <a:solidFill>
                <a:srgbClr val="FFFFFF"/>
              </a:solidFill>
            </a:endParaRPr>
          </a:p>
        </p:txBody>
      </p:sp>
      <p:sp>
        <p:nvSpPr>
          <p:cNvPr id="7" name="Subtitle 2">
            <a:extLst>
              <a:ext uri="{FF2B5EF4-FFF2-40B4-BE49-F238E27FC236}">
                <a16:creationId xmlns:a16="http://schemas.microsoft.com/office/drawing/2014/main" id="{78FA499B-EFBB-41F4-9F85-7DF479991E99}"/>
              </a:ext>
            </a:extLst>
          </p:cNvPr>
          <p:cNvSpPr txBox="1">
            <a:spLocks/>
          </p:cNvSpPr>
          <p:nvPr/>
        </p:nvSpPr>
        <p:spPr>
          <a:xfrm>
            <a:off x="7689020" y="4757519"/>
            <a:ext cx="4087305" cy="11478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nSpc>
                <a:spcPct val="115000"/>
              </a:lnSpc>
              <a:spcBef>
                <a:spcPts val="0"/>
              </a:spcBef>
              <a:spcAft>
                <a:spcPts val="0"/>
              </a:spcAft>
            </a:pPr>
            <a:r>
              <a:rPr lang="en-US" sz="1800" dirty="0">
                <a:solidFill>
                  <a:schemeClr val="accent2">
                    <a:lumMod val="60000"/>
                    <a:lumOff val="40000"/>
                  </a:schemeClr>
                </a:solidFill>
                <a:effectLst/>
                <a:latin typeface="+mj-lt"/>
                <a:ea typeface="Arial" panose="020B0604020202020204" pitchFamily="34" charset="0"/>
              </a:rPr>
              <a:t>Team Members:  </a:t>
            </a:r>
          </a:p>
          <a:p>
            <a:pPr marL="0" marR="0">
              <a:lnSpc>
                <a:spcPct val="115000"/>
              </a:lnSpc>
              <a:spcBef>
                <a:spcPts val="0"/>
              </a:spcBef>
              <a:spcAft>
                <a:spcPts val="0"/>
              </a:spcAft>
            </a:pPr>
            <a:r>
              <a:rPr lang="en-US" sz="1800" dirty="0">
                <a:solidFill>
                  <a:schemeClr val="accent2">
                    <a:lumMod val="60000"/>
                    <a:lumOff val="40000"/>
                  </a:schemeClr>
                </a:solidFill>
                <a:effectLst/>
                <a:latin typeface="+mj-lt"/>
                <a:ea typeface="Arial" panose="020B0604020202020204" pitchFamily="34" charset="0"/>
              </a:rPr>
              <a:t>Jess Yoder, Stephanie Hucks, </a:t>
            </a:r>
          </a:p>
          <a:p>
            <a:pPr marL="0" marR="0">
              <a:lnSpc>
                <a:spcPct val="115000"/>
              </a:lnSpc>
              <a:spcBef>
                <a:spcPts val="0"/>
              </a:spcBef>
              <a:spcAft>
                <a:spcPts val="0"/>
              </a:spcAft>
            </a:pPr>
            <a:r>
              <a:rPr lang="en-US" sz="1800" dirty="0">
                <a:solidFill>
                  <a:schemeClr val="accent2">
                    <a:lumMod val="60000"/>
                    <a:lumOff val="40000"/>
                  </a:schemeClr>
                </a:solidFill>
                <a:effectLst/>
                <a:latin typeface="+mj-lt"/>
                <a:ea typeface="Arial" panose="020B0604020202020204" pitchFamily="34" charset="0"/>
              </a:rPr>
              <a:t>Angela Banko, Todd Schanzlin</a:t>
            </a:r>
          </a:p>
          <a:p>
            <a:endParaRPr lang="en-US" sz="2000" dirty="0"/>
          </a:p>
        </p:txBody>
      </p:sp>
    </p:spTree>
    <p:extLst>
      <p:ext uri="{BB962C8B-B14F-4D97-AF65-F5344CB8AC3E}">
        <p14:creationId xmlns:p14="http://schemas.microsoft.com/office/powerpoint/2010/main" val="27283678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9" descr="A glass cup on a table&#10;&#10;Description automatically generated">
            <a:extLst>
              <a:ext uri="{FF2B5EF4-FFF2-40B4-BE49-F238E27FC236}">
                <a16:creationId xmlns:a16="http://schemas.microsoft.com/office/drawing/2014/main" id="{C0B587AB-AC2E-4FA7-9EEA-F1A299D5542E}"/>
              </a:ext>
            </a:extLst>
          </p:cNvPr>
          <p:cNvPicPr>
            <a:picLocks noGrp="1" noChangeAspect="1"/>
          </p:cNvPicPr>
          <p:nvPr>
            <p:ph idx="1"/>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1794" b="1"/>
          <a:stretch/>
        </p:blipFill>
        <p:spPr>
          <a:xfrm>
            <a:off x="3132160" y="1021"/>
            <a:ext cx="9059839" cy="6855958"/>
          </a:xfrm>
          <a:prstGeom prst="rect">
            <a:avLst/>
          </a:prstGeom>
        </p:spPr>
      </p:pic>
      <p:sp>
        <p:nvSpPr>
          <p:cNvPr id="2" name="Title 1">
            <a:extLst>
              <a:ext uri="{FF2B5EF4-FFF2-40B4-BE49-F238E27FC236}">
                <a16:creationId xmlns:a16="http://schemas.microsoft.com/office/drawing/2014/main" id="{2239ACC1-F7DA-407A-BCF3-8A2516341C78}"/>
              </a:ext>
            </a:extLst>
          </p:cNvPr>
          <p:cNvSpPr>
            <a:spLocks noGrp="1"/>
          </p:cNvSpPr>
          <p:nvPr>
            <p:ph type="title"/>
          </p:nvPr>
        </p:nvSpPr>
        <p:spPr>
          <a:xfrm>
            <a:off x="6657440" y="1622186"/>
            <a:ext cx="4972511" cy="4618958"/>
          </a:xfrm>
        </p:spPr>
        <p:txBody>
          <a:bodyPr vert="horz" lIns="91440" tIns="45720" rIns="91440" bIns="45720" rtlCol="0" anchor="b">
            <a:noAutofit/>
          </a:bodyPr>
          <a:lstStyle/>
          <a:p>
            <a:r>
              <a:rPr lang="en-US" sz="2000" kern="1200" dirty="0">
                <a:effectLst/>
                <a:latin typeface="+mj-lt"/>
                <a:ea typeface="+mj-ea"/>
                <a:cs typeface="+mj-cs"/>
              </a:rPr>
              <a:t>Project Architecture</a:t>
            </a:r>
            <a:br>
              <a:rPr lang="en-US" sz="2000" kern="1200" dirty="0">
                <a:effectLst/>
                <a:latin typeface="+mj-lt"/>
                <a:ea typeface="+mj-ea"/>
                <a:cs typeface="+mj-cs"/>
              </a:rPr>
            </a:br>
            <a:r>
              <a:rPr lang="en-US" sz="2000" kern="1200" dirty="0">
                <a:effectLst/>
                <a:latin typeface="+mj-lt"/>
                <a:ea typeface="+mj-ea"/>
                <a:cs typeface="+mj-cs"/>
              </a:rPr>
              <a:t>		</a:t>
            </a:r>
            <a:br>
              <a:rPr lang="en-US" sz="2000" kern="1200" dirty="0">
                <a:effectLst/>
                <a:latin typeface="+mj-lt"/>
                <a:ea typeface="+mj-ea"/>
                <a:cs typeface="+mj-cs"/>
              </a:rPr>
            </a:br>
            <a:r>
              <a:rPr lang="en-US" sz="2000" u="none" strike="noStrike" kern="1200" dirty="0">
                <a:effectLst/>
                <a:latin typeface="+mj-lt"/>
                <a:ea typeface="+mj-ea"/>
                <a:cs typeface="+mj-cs"/>
              </a:rPr>
              <a:t>Data gathering and storage:</a:t>
            </a:r>
            <a:br>
              <a:rPr lang="en-US" sz="2000" u="none" strike="noStrike" kern="1200" dirty="0">
                <a:effectLst/>
                <a:latin typeface="+mj-lt"/>
                <a:ea typeface="+mj-ea"/>
                <a:cs typeface="+mj-cs"/>
              </a:rPr>
            </a:br>
            <a:r>
              <a:rPr lang="en-US" sz="2000" u="none" strike="noStrike" kern="1200" dirty="0">
                <a:effectLst/>
                <a:latin typeface="+mj-lt"/>
                <a:ea typeface="+mj-ea"/>
                <a:cs typeface="+mj-cs"/>
              </a:rPr>
              <a:t>Download national production data by year as separate CSV files</a:t>
            </a:r>
            <a:br>
              <a:rPr lang="en-US" sz="2000" u="none" strike="noStrike" kern="1200" dirty="0">
                <a:effectLst/>
                <a:latin typeface="+mj-lt"/>
                <a:ea typeface="+mj-ea"/>
                <a:cs typeface="+mj-cs"/>
              </a:rPr>
            </a:br>
            <a:r>
              <a:rPr lang="en-US" sz="2000" u="none" strike="noStrike" kern="1200" dirty="0">
                <a:effectLst/>
                <a:latin typeface="+mj-lt"/>
                <a:ea typeface="+mj-ea"/>
                <a:cs typeface="+mj-cs"/>
              </a:rPr>
              <a:t>Clean and join key fields into single national database</a:t>
            </a:r>
            <a:br>
              <a:rPr lang="en-US" sz="2000" u="none" strike="noStrike" kern="1200" dirty="0">
                <a:effectLst/>
                <a:latin typeface="+mj-lt"/>
                <a:ea typeface="+mj-ea"/>
                <a:cs typeface="+mj-cs"/>
              </a:rPr>
            </a:br>
            <a:r>
              <a:rPr lang="en-US" sz="2000" u="none" strike="noStrike" kern="1200" dirty="0">
                <a:effectLst/>
                <a:latin typeface="+mj-lt"/>
                <a:ea typeface="+mj-ea"/>
                <a:cs typeface="+mj-cs"/>
              </a:rPr>
              <a:t>Scrape state level data using Python and Beautiful Soup</a:t>
            </a:r>
            <a:br>
              <a:rPr lang="en-US" sz="2000" u="none" strike="noStrike" kern="1200" dirty="0">
                <a:effectLst/>
                <a:latin typeface="+mj-lt"/>
                <a:ea typeface="+mj-ea"/>
                <a:cs typeface="+mj-cs"/>
              </a:rPr>
            </a:br>
            <a:r>
              <a:rPr lang="en-US" sz="2000" u="none" strike="noStrike" kern="1200" dirty="0">
                <a:effectLst/>
                <a:latin typeface="+mj-lt"/>
                <a:ea typeface="+mj-ea"/>
                <a:cs typeface="+mj-cs"/>
              </a:rPr>
              <a:t>Clean and join data into state level database</a:t>
            </a:r>
            <a:br>
              <a:rPr lang="en-US" sz="2000" u="none" strike="noStrike" kern="1200" dirty="0">
                <a:effectLst/>
                <a:latin typeface="+mj-lt"/>
                <a:ea typeface="+mj-ea"/>
                <a:cs typeface="+mj-cs"/>
              </a:rPr>
            </a:br>
            <a:br>
              <a:rPr lang="en-US" sz="2000" u="none" strike="noStrike" kern="1200" dirty="0">
                <a:effectLst/>
                <a:latin typeface="+mj-lt"/>
                <a:ea typeface="+mj-ea"/>
                <a:cs typeface="+mj-cs"/>
              </a:rPr>
            </a:br>
            <a:r>
              <a:rPr lang="en-US" sz="2000" u="none" strike="noStrike" kern="1200" dirty="0" err="1">
                <a:effectLst/>
                <a:latin typeface="+mj-lt"/>
                <a:ea typeface="+mj-ea"/>
                <a:cs typeface="+mj-cs"/>
              </a:rPr>
              <a:t>Database</a:t>
            </a:r>
            <a:r>
              <a:rPr lang="en-US" sz="2000" u="none" strike="noStrike" kern="1200" dirty="0">
                <a:effectLst/>
                <a:latin typeface="+mj-lt"/>
                <a:ea typeface="+mj-ea"/>
                <a:cs typeface="+mj-cs"/>
              </a:rPr>
              <a:t>:</a:t>
            </a:r>
            <a:br>
              <a:rPr lang="en-US" sz="2000" u="none" strike="noStrike" kern="1200" dirty="0">
                <a:effectLst/>
                <a:latin typeface="+mj-lt"/>
                <a:ea typeface="+mj-ea"/>
                <a:cs typeface="+mj-cs"/>
              </a:rPr>
            </a:br>
            <a:r>
              <a:rPr lang="en-US" sz="2000" u="none" strike="noStrike" kern="1200" dirty="0">
                <a:effectLst/>
                <a:latin typeface="+mj-lt"/>
                <a:ea typeface="+mj-ea"/>
                <a:cs typeface="+mj-cs"/>
              </a:rPr>
              <a:t>Develop data tables for national and state level data using SQL or Mongo</a:t>
            </a:r>
            <a:br>
              <a:rPr lang="en-US" sz="2000" u="none" strike="noStrike" kern="1200" dirty="0">
                <a:effectLst/>
                <a:latin typeface="+mj-lt"/>
                <a:ea typeface="+mj-ea"/>
                <a:cs typeface="+mj-cs"/>
              </a:rPr>
            </a:br>
            <a:r>
              <a:rPr lang="en-US" sz="2000" u="none" strike="noStrike" kern="1200" dirty="0">
                <a:effectLst/>
                <a:latin typeface="+mj-lt"/>
                <a:ea typeface="+mj-ea"/>
                <a:cs typeface="+mj-cs"/>
              </a:rPr>
              <a:t>CSV files to read-in data for </a:t>
            </a:r>
            <a:r>
              <a:rPr lang="en-US" sz="2000" u="none" strike="noStrike" kern="1200" dirty="0" err="1">
                <a:effectLst/>
                <a:latin typeface="+mj-lt"/>
                <a:ea typeface="+mj-ea"/>
                <a:cs typeface="+mj-cs"/>
              </a:rPr>
              <a:t>Plotly</a:t>
            </a:r>
            <a:r>
              <a:rPr lang="en-US" sz="2000" u="none" strike="noStrike" kern="1200" dirty="0">
                <a:effectLst/>
                <a:latin typeface="+mj-lt"/>
                <a:ea typeface="+mj-ea"/>
                <a:cs typeface="+mj-cs"/>
              </a:rPr>
              <a:t> and Leaflet</a:t>
            </a:r>
            <a:br>
              <a:rPr lang="en-US" sz="2000" u="none" strike="noStrike" kern="1200" dirty="0">
                <a:effectLst/>
                <a:latin typeface="+mj-lt"/>
                <a:ea typeface="+mj-ea"/>
                <a:cs typeface="+mj-cs"/>
              </a:rPr>
            </a:br>
            <a:br>
              <a:rPr lang="en-US" sz="2000" u="none" strike="noStrike" kern="1200" dirty="0">
                <a:effectLst/>
                <a:latin typeface="+mj-lt"/>
                <a:ea typeface="+mj-ea"/>
                <a:cs typeface="+mj-cs"/>
              </a:rPr>
            </a:br>
            <a:r>
              <a:rPr lang="en-US" sz="2000" u="none" strike="noStrike" kern="1200" dirty="0">
                <a:effectLst/>
                <a:latin typeface="+mj-lt"/>
                <a:ea typeface="+mj-ea"/>
                <a:cs typeface="+mj-cs"/>
              </a:rPr>
              <a:t>Website:</a:t>
            </a:r>
            <a:br>
              <a:rPr lang="en-US" sz="2000" u="none" strike="noStrike" kern="1200" dirty="0">
                <a:effectLst/>
                <a:latin typeface="+mj-lt"/>
                <a:ea typeface="+mj-ea"/>
                <a:cs typeface="+mj-cs"/>
              </a:rPr>
            </a:br>
            <a:r>
              <a:rPr lang="en-US" sz="2000" u="none" strike="noStrike" kern="1200" dirty="0">
                <a:effectLst/>
                <a:latin typeface="+mj-lt"/>
                <a:ea typeface="+mj-ea"/>
                <a:cs typeface="+mj-cs"/>
              </a:rPr>
              <a:t>Deploy information to website using Python / Flask API</a:t>
            </a:r>
            <a:br>
              <a:rPr lang="en-US" sz="2000" u="none" strike="noStrike" kern="1200" dirty="0">
                <a:effectLst/>
                <a:latin typeface="+mj-lt"/>
                <a:ea typeface="+mj-ea"/>
                <a:cs typeface="+mj-cs"/>
              </a:rPr>
            </a:br>
            <a:r>
              <a:rPr lang="en-US" sz="2000" u="none" strike="noStrike" kern="1200" dirty="0">
                <a:effectLst/>
                <a:latin typeface="+mj-lt"/>
                <a:ea typeface="+mj-ea"/>
                <a:cs typeface="+mj-cs"/>
              </a:rPr>
              <a:t>Data graphing and deployment using </a:t>
            </a:r>
            <a:r>
              <a:rPr lang="en-US" sz="2000" u="none" strike="noStrike" kern="1200" dirty="0" err="1">
                <a:effectLst/>
                <a:latin typeface="+mj-lt"/>
                <a:ea typeface="+mj-ea"/>
                <a:cs typeface="+mj-cs"/>
              </a:rPr>
              <a:t>Javascript</a:t>
            </a:r>
            <a:br>
              <a:rPr lang="en-US" sz="2000" u="none" strike="noStrike" kern="1200" dirty="0">
                <a:effectLst/>
                <a:latin typeface="+mj-lt"/>
                <a:ea typeface="+mj-ea"/>
                <a:cs typeface="+mj-cs"/>
              </a:rPr>
            </a:br>
            <a:r>
              <a:rPr lang="en-US" sz="2000" u="none" strike="noStrike" kern="1200" dirty="0">
                <a:effectLst/>
                <a:latin typeface="+mj-lt"/>
                <a:ea typeface="+mj-ea"/>
                <a:cs typeface="+mj-cs"/>
              </a:rPr>
              <a:t>Interactive mapping using JavaScript / D3</a:t>
            </a:r>
            <a:endParaRPr lang="en-US" sz="2000" kern="1200" dirty="0">
              <a:latin typeface="+mj-lt"/>
              <a:ea typeface="+mj-ea"/>
              <a:cs typeface="+mj-cs"/>
            </a:endParaRPr>
          </a:p>
        </p:txBody>
      </p:sp>
      <p:sp>
        <p:nvSpPr>
          <p:cNvPr id="44" name="Freeform: Shape 43">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CEA5A364-B2BB-4951-91CF-1AB727431CAD}"/>
              </a:ext>
            </a:extLst>
          </p:cNvPr>
          <p:cNvPicPr>
            <a:picLocks noChangeAspect="1"/>
          </p:cNvPicPr>
          <p:nvPr/>
        </p:nvPicPr>
        <p:blipFill rotWithShape="1">
          <a:blip r:embed="rId4">
            <a:extLst>
              <a:ext uri="{28A0092B-C50C-407E-A947-70E740481C1C}">
                <a14:useLocalDpi xmlns:a14="http://schemas.microsoft.com/office/drawing/2010/main" val="0"/>
              </a:ext>
            </a:extLst>
          </a:blip>
          <a:srcRect r="1240"/>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670911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C70BE7AD-3558-475A-8334-0A316F8D6B6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6759" r="1" b="25188"/>
          <a:stretch/>
        </p:blipFill>
        <p:spPr>
          <a:xfrm>
            <a:off x="5859484" y="291547"/>
            <a:ext cx="7124030" cy="5391051"/>
          </a:xfrm>
          <a:prstGeom prst="rect">
            <a:avLst/>
          </a:prstGeom>
        </p:spPr>
      </p:pic>
      <p:sp>
        <p:nvSpPr>
          <p:cNvPr id="51" name="Freeform: Shape 50">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9" descr="A glass cup on a table&#10;&#10;Description automatically generated">
            <a:extLst>
              <a:ext uri="{FF2B5EF4-FFF2-40B4-BE49-F238E27FC236}">
                <a16:creationId xmlns:a16="http://schemas.microsoft.com/office/drawing/2014/main" id="{C0B587AB-AC2E-4FA7-9EEA-F1A299D5542E}"/>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438" r="26231"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301393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lass of beer&#10;&#10;Description automatically generated">
            <a:extLst>
              <a:ext uri="{FF2B5EF4-FFF2-40B4-BE49-F238E27FC236}">
                <a16:creationId xmlns:a16="http://schemas.microsoft.com/office/drawing/2014/main" id="{E173ACF6-38A1-4EF9-8999-C8E0324598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66" r="3810"/>
          <a:stretch/>
        </p:blipFill>
        <p:spPr>
          <a:xfrm>
            <a:off x="606719" y="-1"/>
            <a:ext cx="11585281"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A9E73C-C71D-4352-B68A-FA435605C24A}"/>
              </a:ext>
            </a:extLst>
          </p:cNvPr>
          <p:cNvSpPr>
            <a:spLocks noGrp="1"/>
          </p:cNvSpPr>
          <p:nvPr>
            <p:ph type="title"/>
          </p:nvPr>
        </p:nvSpPr>
        <p:spPr>
          <a:xfrm>
            <a:off x="765272" y="642815"/>
            <a:ext cx="3479589" cy="1948356"/>
          </a:xfrm>
        </p:spPr>
        <p:txBody>
          <a:bodyPr vert="horz" lIns="91440" tIns="45720" rIns="91440" bIns="45720" rtlCol="0" anchor="b">
            <a:normAutofit fontScale="90000"/>
          </a:bodyPr>
          <a:lstStyle/>
          <a:p>
            <a:br>
              <a:rPr lang="en-US" sz="1800" b="0" i="0" dirty="0">
                <a:solidFill>
                  <a:schemeClr val="accent2">
                    <a:lumMod val="60000"/>
                    <a:lumOff val="40000"/>
                  </a:schemeClr>
                </a:solidFill>
                <a:effectLst/>
                <a:latin typeface="+mn-lt"/>
              </a:rPr>
            </a:br>
            <a:br>
              <a:rPr lang="en-US" sz="1800" b="0" i="0" dirty="0">
                <a:solidFill>
                  <a:schemeClr val="accent2">
                    <a:lumMod val="60000"/>
                    <a:lumOff val="40000"/>
                  </a:schemeClr>
                </a:solidFill>
                <a:effectLst/>
                <a:latin typeface="+mn-lt"/>
              </a:rPr>
            </a:br>
            <a:br>
              <a:rPr lang="en-US" sz="1800" b="0" i="0" dirty="0">
                <a:solidFill>
                  <a:schemeClr val="accent2">
                    <a:lumMod val="60000"/>
                    <a:lumOff val="40000"/>
                  </a:schemeClr>
                </a:solidFill>
                <a:effectLst/>
                <a:latin typeface="+mn-lt"/>
              </a:rPr>
            </a:br>
            <a:br>
              <a:rPr lang="en-US" sz="2700" b="0" i="0" dirty="0">
                <a:solidFill>
                  <a:schemeClr val="accent2">
                    <a:lumMod val="60000"/>
                    <a:lumOff val="40000"/>
                  </a:schemeClr>
                </a:solidFill>
                <a:effectLst/>
                <a:latin typeface="+mn-lt"/>
              </a:rPr>
            </a:br>
            <a:r>
              <a:rPr lang="en-US" sz="2700" b="0" i="0" dirty="0">
                <a:solidFill>
                  <a:schemeClr val="accent2">
                    <a:lumMod val="60000"/>
                    <a:lumOff val="40000"/>
                  </a:schemeClr>
                </a:solidFill>
                <a:effectLst/>
                <a:latin typeface="+mn-lt"/>
              </a:rPr>
              <a:t>Some </a:t>
            </a:r>
            <a:r>
              <a:rPr lang="en-US" sz="2700" dirty="0">
                <a:solidFill>
                  <a:schemeClr val="accent2">
                    <a:lumMod val="60000"/>
                    <a:lumOff val="40000"/>
                  </a:schemeClr>
                </a:solidFill>
                <a:latin typeface="+mn-lt"/>
              </a:rPr>
              <a:t>i</a:t>
            </a:r>
            <a:r>
              <a:rPr lang="en-US" sz="2700" b="0" i="0" dirty="0">
                <a:solidFill>
                  <a:schemeClr val="accent2">
                    <a:lumMod val="60000"/>
                    <a:lumOff val="40000"/>
                  </a:schemeClr>
                </a:solidFill>
                <a:effectLst/>
                <a:latin typeface="+mn-lt"/>
              </a:rPr>
              <a:t>nteresting facts about Craft Breweries…</a:t>
            </a:r>
            <a:br>
              <a:rPr lang="en-US" sz="2700" b="0" i="0" dirty="0">
                <a:solidFill>
                  <a:schemeClr val="accent2">
                    <a:lumMod val="60000"/>
                    <a:lumOff val="40000"/>
                  </a:schemeClr>
                </a:solidFill>
                <a:effectLst/>
                <a:latin typeface="+mn-lt"/>
              </a:rPr>
            </a:br>
            <a:br>
              <a:rPr lang="en-US" sz="2700" b="0" i="0" dirty="0">
                <a:solidFill>
                  <a:schemeClr val="accent2">
                    <a:lumMod val="60000"/>
                    <a:lumOff val="40000"/>
                  </a:schemeClr>
                </a:solidFill>
                <a:effectLst/>
                <a:latin typeface="+mn-lt"/>
              </a:rPr>
            </a:br>
            <a:br>
              <a:rPr lang="en-US" sz="1800" b="0" i="0" dirty="0">
                <a:solidFill>
                  <a:schemeClr val="accent2">
                    <a:lumMod val="60000"/>
                    <a:lumOff val="40000"/>
                  </a:schemeClr>
                </a:solidFill>
                <a:effectLst/>
                <a:latin typeface="+mn-lt"/>
              </a:rPr>
            </a:br>
            <a:endParaRPr lang="en-US" sz="1000" dirty="0">
              <a:solidFill>
                <a:schemeClr val="bg1"/>
              </a:solidFill>
            </a:endParaRP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itle 1">
            <a:extLst>
              <a:ext uri="{FF2B5EF4-FFF2-40B4-BE49-F238E27FC236}">
                <a16:creationId xmlns:a16="http://schemas.microsoft.com/office/drawing/2014/main" id="{BBAB4846-4DDA-492E-B181-6E2D67AAE212}"/>
              </a:ext>
            </a:extLst>
          </p:cNvPr>
          <p:cNvSpPr txBox="1">
            <a:spLocks/>
          </p:cNvSpPr>
          <p:nvPr/>
        </p:nvSpPr>
        <p:spPr>
          <a:xfrm>
            <a:off x="967409" y="1497495"/>
            <a:ext cx="4320208" cy="2600924"/>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800" dirty="0">
                <a:solidFill>
                  <a:schemeClr val="accent2">
                    <a:lumMod val="60000"/>
                    <a:lumOff val="40000"/>
                  </a:schemeClr>
                </a:solidFill>
                <a:latin typeface="+mn-lt"/>
              </a:rPr>
            </a:br>
            <a:br>
              <a:rPr lang="en-US" sz="1800" dirty="0">
                <a:solidFill>
                  <a:schemeClr val="accent2">
                    <a:lumMod val="60000"/>
                    <a:lumOff val="40000"/>
                  </a:schemeClr>
                </a:solidFill>
                <a:latin typeface="+mn-lt"/>
              </a:rPr>
            </a:br>
            <a:br>
              <a:rPr lang="en-US" sz="1800" dirty="0">
                <a:solidFill>
                  <a:schemeClr val="accent2">
                    <a:lumMod val="60000"/>
                    <a:lumOff val="40000"/>
                  </a:schemeClr>
                </a:solidFill>
                <a:latin typeface="+mn-lt"/>
              </a:rPr>
            </a:br>
            <a:endParaRPr lang="en-US" sz="3100" dirty="0">
              <a:solidFill>
                <a:schemeClr val="accent2">
                  <a:lumMod val="60000"/>
                  <a:lumOff val="40000"/>
                </a:schemeClr>
              </a:solidFill>
            </a:endParaRPr>
          </a:p>
          <a:p>
            <a:r>
              <a:rPr lang="en-US" sz="3100" b="1" i="0" dirty="0">
                <a:solidFill>
                  <a:schemeClr val="accent2">
                    <a:lumMod val="60000"/>
                    <a:lumOff val="40000"/>
                  </a:schemeClr>
                </a:solidFill>
                <a:effectLst/>
                <a:latin typeface="+mn-lt"/>
              </a:rPr>
              <a:t>As of 2020, more than 8,000 breweries are responsible for the beer brands available in the U.S.</a:t>
            </a:r>
          </a:p>
          <a:p>
            <a:endParaRPr lang="en-US" sz="3100" dirty="0">
              <a:solidFill>
                <a:schemeClr val="accent2">
                  <a:lumMod val="60000"/>
                  <a:lumOff val="40000"/>
                </a:schemeClr>
              </a:solidFill>
            </a:endParaRPr>
          </a:p>
          <a:p>
            <a:br>
              <a:rPr lang="en-US" sz="3100" b="1" dirty="0">
                <a:solidFill>
                  <a:schemeClr val="accent2">
                    <a:lumMod val="60000"/>
                    <a:lumOff val="40000"/>
                  </a:schemeClr>
                </a:solidFill>
              </a:rPr>
            </a:br>
            <a:r>
              <a:rPr lang="en-US" sz="2700" b="1" dirty="0">
                <a:solidFill>
                  <a:schemeClr val="accent2">
                    <a:lumMod val="60000"/>
                    <a:lumOff val="40000"/>
                  </a:schemeClr>
                </a:solidFill>
                <a:latin typeface="+mn-lt"/>
              </a:rPr>
              <a:t>T</a:t>
            </a:r>
            <a:r>
              <a:rPr lang="en-US" sz="3100" b="1" dirty="0">
                <a:solidFill>
                  <a:schemeClr val="accent2">
                    <a:lumMod val="60000"/>
                    <a:lumOff val="40000"/>
                  </a:schemeClr>
                </a:solidFill>
                <a:latin typeface="+mn-lt"/>
              </a:rPr>
              <a:t>he majority of Americans </a:t>
            </a:r>
          </a:p>
          <a:p>
            <a:r>
              <a:rPr lang="en-US" sz="3100" b="1" dirty="0">
                <a:solidFill>
                  <a:schemeClr val="accent2">
                    <a:lumMod val="60000"/>
                    <a:lumOff val="40000"/>
                  </a:schemeClr>
                </a:solidFill>
                <a:latin typeface="+mn-lt"/>
              </a:rPr>
              <a:t>live within 10 miles of a craft brewer</a:t>
            </a:r>
            <a:br>
              <a:rPr lang="en-US" sz="1800" dirty="0">
                <a:solidFill>
                  <a:schemeClr val="accent2">
                    <a:lumMod val="60000"/>
                    <a:lumOff val="40000"/>
                  </a:schemeClr>
                </a:solidFill>
                <a:latin typeface="+mn-lt"/>
              </a:rPr>
            </a:br>
            <a:br>
              <a:rPr lang="en-US" sz="1800" dirty="0">
                <a:solidFill>
                  <a:schemeClr val="accent2">
                    <a:lumMod val="60000"/>
                    <a:lumOff val="40000"/>
                  </a:schemeClr>
                </a:solidFill>
                <a:latin typeface="+mn-lt"/>
              </a:rPr>
            </a:br>
            <a:r>
              <a:rPr lang="en-US" sz="1000" dirty="0">
                <a:solidFill>
                  <a:schemeClr val="accent2">
                    <a:lumMod val="60000"/>
                    <a:lumOff val="40000"/>
                  </a:schemeClr>
                </a:solidFill>
                <a:latin typeface="+mn-lt"/>
              </a:rPr>
              <a:t>Brewersassociation.org / craftbeer.com</a:t>
            </a:r>
            <a:endParaRPr lang="en-US" sz="1000" dirty="0">
              <a:solidFill>
                <a:schemeClr val="bg1"/>
              </a:solidFill>
            </a:endParaRPr>
          </a:p>
        </p:txBody>
      </p:sp>
    </p:spTree>
    <p:extLst>
      <p:ext uri="{BB962C8B-B14F-4D97-AF65-F5344CB8AC3E}">
        <p14:creationId xmlns:p14="http://schemas.microsoft.com/office/powerpoint/2010/main" val="3319585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8EFF-FFE8-4D01-B304-D81C3C5950D3}"/>
              </a:ext>
            </a:extLst>
          </p:cNvPr>
          <p:cNvSpPr>
            <a:spLocks noGrp="1"/>
          </p:cNvSpPr>
          <p:nvPr>
            <p:ph type="title"/>
          </p:nvPr>
        </p:nvSpPr>
        <p:spPr/>
        <p:txBody>
          <a:bodyPr/>
          <a:lstStyle/>
          <a:p>
            <a:endParaRPr lang="en-US" dirty="0"/>
          </a:p>
        </p:txBody>
      </p:sp>
      <p:pic>
        <p:nvPicPr>
          <p:cNvPr id="5" name="Content Placeholder 4" descr="Map&#10;&#10;Description automatically generated">
            <a:extLst>
              <a:ext uri="{FF2B5EF4-FFF2-40B4-BE49-F238E27FC236}">
                <a16:creationId xmlns:a16="http://schemas.microsoft.com/office/drawing/2014/main" id="{317723E2-EBE5-48A8-916E-A0AC5B310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48" y="108970"/>
            <a:ext cx="11648304" cy="6640059"/>
          </a:xfrm>
        </p:spPr>
      </p:pic>
    </p:spTree>
    <p:extLst>
      <p:ext uri="{BB962C8B-B14F-4D97-AF65-F5344CB8AC3E}">
        <p14:creationId xmlns:p14="http://schemas.microsoft.com/office/powerpoint/2010/main" val="21080231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Map&#10;&#10;Description automatically generated">
            <a:extLst>
              <a:ext uri="{FF2B5EF4-FFF2-40B4-BE49-F238E27FC236}">
                <a16:creationId xmlns:a16="http://schemas.microsoft.com/office/drawing/2014/main" id="{E818C2C9-F834-4E54-8018-7F79C84A97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68784"/>
            <a:ext cx="12192000" cy="5820822"/>
          </a:xfrm>
        </p:spPr>
      </p:pic>
    </p:spTree>
    <p:extLst>
      <p:ext uri="{BB962C8B-B14F-4D97-AF65-F5344CB8AC3E}">
        <p14:creationId xmlns:p14="http://schemas.microsoft.com/office/powerpoint/2010/main" val="15136361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table, food, sitting, half&#10;&#10;Description automatically generated">
            <a:extLst>
              <a:ext uri="{FF2B5EF4-FFF2-40B4-BE49-F238E27FC236}">
                <a16:creationId xmlns:a16="http://schemas.microsoft.com/office/drawing/2014/main" id="{911A81A9-B529-4077-82C1-761C1F36EFFE}"/>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98" t="8120" r="19680"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B0F937-0297-4236-AC14-D4D6A5A968DD}"/>
              </a:ext>
            </a:extLst>
          </p:cNvPr>
          <p:cNvSpPr>
            <a:spLocks noGrp="1"/>
          </p:cNvSpPr>
          <p:nvPr>
            <p:ph type="title"/>
          </p:nvPr>
        </p:nvSpPr>
        <p:spPr>
          <a:xfrm>
            <a:off x="477981" y="1122363"/>
            <a:ext cx="6373393" cy="3204134"/>
          </a:xfrm>
        </p:spPr>
        <p:txBody>
          <a:bodyPr vert="horz" lIns="91440" tIns="45720" rIns="91440" bIns="45720" rtlCol="0" anchor="b">
            <a:normAutofit/>
          </a:bodyPr>
          <a:lstStyle/>
          <a:p>
            <a:pPr marL="0" marR="0">
              <a:lnSpc>
                <a:spcPct val="115000"/>
              </a:lnSpc>
              <a:spcBef>
                <a:spcPts val="0"/>
              </a:spcBef>
              <a:spcAft>
                <a:spcPts val="0"/>
              </a:spcAft>
            </a:pPr>
            <a:br>
              <a:rPr lang="en-US" sz="1100" dirty="0">
                <a:effectLst/>
                <a:latin typeface="Arial" panose="020B0604020202020204" pitchFamily="34" charset="0"/>
                <a:ea typeface="Arial" panose="020B0604020202020204" pitchFamily="34" charset="0"/>
              </a:rPr>
            </a:br>
            <a:r>
              <a:rPr lang="en-US" sz="2700" u="none" strike="noStrike" dirty="0">
                <a:effectLst/>
                <a:latin typeface="Arial" panose="020B0604020202020204" pitchFamily="34" charset="0"/>
                <a:ea typeface="Arial" panose="020B0604020202020204" pitchFamily="34" charset="0"/>
              </a:rPr>
              <a:t>Resources</a:t>
            </a:r>
            <a:br>
              <a:rPr lang="en-US" sz="1100" dirty="0">
                <a:effectLst/>
                <a:latin typeface="Arial" panose="020B0604020202020204" pitchFamily="34" charset="0"/>
                <a:ea typeface="Arial" panose="020B0604020202020204" pitchFamily="34" charset="0"/>
              </a:rPr>
            </a:br>
            <a:br>
              <a:rPr lang="en-US" sz="1100" dirty="0">
                <a:effectLst/>
                <a:latin typeface="Arial" panose="020B0604020202020204" pitchFamily="34" charset="0"/>
                <a:ea typeface="Arial" panose="020B0604020202020204" pitchFamily="34" charset="0"/>
              </a:rPr>
            </a:br>
            <a:br>
              <a:rPr lang="en-US" sz="1100" dirty="0">
                <a:effectLst/>
                <a:latin typeface="Arial" panose="020B0604020202020204" pitchFamily="34" charset="0"/>
                <a:ea typeface="Arial" panose="020B0604020202020204" pitchFamily="34" charset="0"/>
              </a:rPr>
            </a:br>
            <a:r>
              <a:rPr lang="en-US" sz="1100" u="none" strike="noStrike" dirty="0">
                <a:effectLst/>
                <a:latin typeface="Arial" panose="020B0604020202020204" pitchFamily="34" charset="0"/>
                <a:ea typeface="Arial" panose="020B0604020202020204" pitchFamily="34" charset="0"/>
              </a:rPr>
              <a:t>US Dept of the Treasury -- Alcohol and Tobacco Tax and Trade Bureau</a:t>
            </a:r>
            <a:br>
              <a:rPr lang="en-US" sz="1100" u="none" strike="noStrike" dirty="0">
                <a:effectLst/>
                <a:latin typeface="Arial" panose="020B0604020202020204" pitchFamily="34" charset="0"/>
                <a:ea typeface="Arial" panose="020B0604020202020204" pitchFamily="34" charset="0"/>
              </a:rPr>
            </a:br>
            <a:r>
              <a:rPr lang="en-US" sz="1100" u="none" strike="noStrike" dirty="0">
                <a:effectLst/>
                <a:latin typeface="Arial" panose="020B0604020202020204" pitchFamily="34" charset="0"/>
                <a:ea typeface="Arial" panose="020B0604020202020204" pitchFamily="34" charset="0"/>
              </a:rPr>
              <a:t>For years 2008-2019, Annual production data and number of breweries by brewery size</a:t>
            </a:r>
            <a:br>
              <a:rPr lang="en-US" sz="1100" u="none" strike="noStrike" dirty="0">
                <a:effectLst/>
                <a:latin typeface="Arial" panose="020B0604020202020204" pitchFamily="34" charset="0"/>
                <a:ea typeface="Arial" panose="020B0604020202020204" pitchFamily="34" charset="0"/>
              </a:rPr>
            </a:br>
            <a:r>
              <a:rPr lang="en-US" sz="1100" u="none" strike="noStrike" dirty="0">
                <a:solidFill>
                  <a:srgbClr val="1155CC"/>
                </a:solidFill>
                <a:effectLst/>
                <a:latin typeface="Arial" panose="020B0604020202020204" pitchFamily="34" charset="0"/>
                <a:ea typeface="Arial" panose="020B0604020202020204" pitchFamily="34" charset="0"/>
                <a:hlinkClick r:id="rId4"/>
              </a:rPr>
              <a:t>https://www.ttb.gov/beer/statistics</a:t>
            </a:r>
            <a:br>
              <a:rPr lang="en-US" sz="1100" u="none" strike="noStrike" dirty="0">
                <a:solidFill>
                  <a:srgbClr val="1155CC"/>
                </a:solidFill>
                <a:effectLst/>
                <a:latin typeface="Arial" panose="020B0604020202020204" pitchFamily="34" charset="0"/>
                <a:ea typeface="Arial" panose="020B0604020202020204" pitchFamily="34" charset="0"/>
              </a:rPr>
            </a:br>
            <a:br>
              <a:rPr lang="en-US" sz="1100" u="none" strike="noStrike" dirty="0">
                <a:solidFill>
                  <a:srgbClr val="1155CC"/>
                </a:solidFill>
                <a:effectLst/>
                <a:latin typeface="Arial" panose="020B0604020202020204" pitchFamily="34" charset="0"/>
                <a:ea typeface="Arial" panose="020B0604020202020204" pitchFamily="34" charset="0"/>
              </a:rPr>
            </a:br>
            <a:r>
              <a:rPr lang="en-US" sz="1100" u="none" strike="noStrike" dirty="0">
                <a:effectLst/>
                <a:latin typeface="Arial" panose="020B0604020202020204" pitchFamily="34" charset="0"/>
                <a:ea typeface="Arial" panose="020B0604020202020204" pitchFamily="34" charset="0"/>
              </a:rPr>
              <a:t>Brewers Association</a:t>
            </a:r>
            <a:br>
              <a:rPr lang="en-US" sz="1100" u="none" strike="noStrike" dirty="0">
                <a:effectLst/>
                <a:latin typeface="Arial" panose="020B0604020202020204" pitchFamily="34" charset="0"/>
                <a:ea typeface="Arial" panose="020B0604020202020204" pitchFamily="34" charset="0"/>
              </a:rPr>
            </a:br>
            <a:r>
              <a:rPr lang="en-US" sz="1100" u="none" strike="noStrike" dirty="0">
                <a:effectLst/>
                <a:latin typeface="Arial" panose="020B0604020202020204" pitchFamily="34" charset="0"/>
                <a:ea typeface="Arial" panose="020B0604020202020204" pitchFamily="34" charset="0"/>
              </a:rPr>
              <a:t>For 2019, information on number of craft breweries, breweries per capita, and craft barrels produced</a:t>
            </a:r>
            <a:br>
              <a:rPr lang="en-US" sz="1100" u="none" strike="noStrike" dirty="0">
                <a:effectLst/>
                <a:latin typeface="Arial" panose="020B0604020202020204" pitchFamily="34" charset="0"/>
                <a:ea typeface="Arial" panose="020B0604020202020204" pitchFamily="34" charset="0"/>
              </a:rPr>
            </a:br>
            <a:r>
              <a:rPr lang="en-US" sz="1100" u="none" strike="noStrike" dirty="0">
                <a:solidFill>
                  <a:srgbClr val="1155CC"/>
                </a:solidFill>
                <a:effectLst/>
                <a:latin typeface="Arial" panose="020B0604020202020204" pitchFamily="34" charset="0"/>
                <a:ea typeface="Arial" panose="020B0604020202020204" pitchFamily="34" charset="0"/>
                <a:hlinkClick r:id="rId5"/>
              </a:rPr>
              <a:t>https://www.brewersassociation.org/statistics-and-data/state-craft-beer-stats</a:t>
            </a:r>
            <a:br>
              <a:rPr lang="en-US" sz="1100" u="none" strike="noStrike" dirty="0">
                <a:solidFill>
                  <a:srgbClr val="1155CC"/>
                </a:solidFill>
                <a:effectLst/>
                <a:latin typeface="Arial" panose="020B0604020202020204" pitchFamily="34" charset="0"/>
                <a:ea typeface="Arial" panose="020B0604020202020204" pitchFamily="34" charset="0"/>
              </a:rPr>
            </a:br>
            <a:br>
              <a:rPr lang="en-US" sz="1100" u="none" strike="noStrike" dirty="0">
                <a:effectLst/>
                <a:latin typeface="Arial" panose="020B0604020202020204" pitchFamily="34" charset="0"/>
                <a:ea typeface="Arial" panose="020B0604020202020204" pitchFamily="34" charset="0"/>
              </a:rPr>
            </a:br>
            <a:r>
              <a:rPr lang="en-US" sz="1100" u="none" strike="noStrike" dirty="0">
                <a:effectLst/>
                <a:latin typeface="Arial" panose="020B0604020202020204" pitchFamily="34" charset="0"/>
                <a:ea typeface="Arial" panose="020B0604020202020204" pitchFamily="34" charset="0"/>
              </a:rPr>
              <a:t>Github:  Openbrewrydb/data/us for brewery information by state</a:t>
            </a:r>
            <a:br>
              <a:rPr lang="en-US" sz="1100" u="none" strike="noStrike" dirty="0">
                <a:effectLst/>
                <a:latin typeface="Arial" panose="020B0604020202020204" pitchFamily="34" charset="0"/>
                <a:ea typeface="Arial" panose="020B0604020202020204" pitchFamily="34" charset="0"/>
              </a:rPr>
            </a:br>
            <a:r>
              <a:rPr lang="en-US" sz="1100" u="none" strike="noStrike" dirty="0">
                <a:solidFill>
                  <a:srgbClr val="0000FF"/>
                </a:solidFill>
                <a:effectLst/>
                <a:latin typeface="Arial" panose="020B0604020202020204" pitchFamily="34" charset="0"/>
                <a:ea typeface="Arial" panose="020B0604020202020204" pitchFamily="34" charset="0"/>
                <a:hlinkClick r:id="rId6"/>
              </a:rPr>
              <a:t>https://github.com/openbrewerydb/openbrewerydb/tree/master/data/us</a:t>
            </a:r>
            <a:endParaRPr lang="en-US" sz="48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728BB94-7CBD-4971-837B-D095C982018A}"/>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drinkbetterbeer.wordpress.com/2010/10/13/four-peaks-brewery-kilt-lifter-scottish-style-ale/">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dirty="0">
              <a:solidFill>
                <a:srgbClr val="FFFFFF"/>
              </a:solidFill>
            </a:endParaRPr>
          </a:p>
        </p:txBody>
      </p:sp>
    </p:spTree>
    <p:extLst>
      <p:ext uri="{BB962C8B-B14F-4D97-AF65-F5344CB8AC3E}">
        <p14:creationId xmlns:p14="http://schemas.microsoft.com/office/powerpoint/2010/main" val="79344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lass of beer on a table&#10;&#10;Description automatically generated">
            <a:extLst>
              <a:ext uri="{FF2B5EF4-FFF2-40B4-BE49-F238E27FC236}">
                <a16:creationId xmlns:a16="http://schemas.microsoft.com/office/drawing/2014/main" id="{7E48FFD4-F139-4749-BA85-56B9DE129550}"/>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0D3D228-4085-475A-93D0-F00C076A4A2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br>
              <a:rPr lang="en-US" sz="9600" b="1" dirty="0">
                <a:solidFill>
                  <a:srgbClr val="FFFFFF"/>
                </a:solidFill>
                <a:latin typeface="Candara Light" panose="020E0502030303020204" pitchFamily="34" charset="0"/>
              </a:rPr>
            </a:br>
            <a:r>
              <a:rPr lang="en-US" sz="9600" b="1" dirty="0">
                <a:solidFill>
                  <a:srgbClr val="FFFFFF"/>
                </a:solidFill>
                <a:latin typeface="Candara Light" panose="020E0502030303020204" pitchFamily="34" charset="0"/>
              </a:rPr>
              <a:t>Cheers!</a:t>
            </a:r>
          </a:p>
        </p:txBody>
      </p:sp>
      <p:sp>
        <p:nvSpPr>
          <p:cNvPr id="6" name="TextBox 5">
            <a:extLst>
              <a:ext uri="{FF2B5EF4-FFF2-40B4-BE49-F238E27FC236}">
                <a16:creationId xmlns:a16="http://schemas.microsoft.com/office/drawing/2014/main" id="{FF0B9A55-579D-49E8-BE43-ED70224589FC}"/>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yournorthcounty.com/craft-beer-in-north-county-san-dieg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Tree>
    <p:extLst>
      <p:ext uri="{BB962C8B-B14F-4D97-AF65-F5344CB8AC3E}">
        <p14:creationId xmlns:p14="http://schemas.microsoft.com/office/powerpoint/2010/main" val="1167001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rain, nature, sitting, table&#10;&#10;Description automatically generated">
            <a:extLst>
              <a:ext uri="{FF2B5EF4-FFF2-40B4-BE49-F238E27FC236}">
                <a16:creationId xmlns:a16="http://schemas.microsoft.com/office/drawing/2014/main" id="{18DB478A-2D40-41E6-AFE5-908C445A551E}"/>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85" t="9091" r="3117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A8F5ED-7D19-4DA6-BE16-9613DD0045B2}"/>
              </a:ext>
            </a:extLst>
          </p:cNvPr>
          <p:cNvSpPr>
            <a:spLocks noGrp="1"/>
          </p:cNvSpPr>
          <p:nvPr>
            <p:ph type="title"/>
          </p:nvPr>
        </p:nvSpPr>
        <p:spPr>
          <a:xfrm>
            <a:off x="435309" y="685583"/>
            <a:ext cx="4023360" cy="5109954"/>
          </a:xfrm>
        </p:spPr>
        <p:txBody>
          <a:bodyPr vert="horz" lIns="91440" tIns="45720" rIns="91440" bIns="45720" rtlCol="0" anchor="b">
            <a:normAutofit/>
          </a:bodyPr>
          <a:lstStyle/>
          <a:p>
            <a:r>
              <a:rPr lang="en-US" sz="3600" dirty="0">
                <a:solidFill>
                  <a:schemeClr val="accent2">
                    <a:lumMod val="60000"/>
                    <a:lumOff val="40000"/>
                  </a:schemeClr>
                </a:solidFill>
                <a:latin typeface="+mn-lt"/>
              </a:rPr>
              <a:t>C</a:t>
            </a:r>
            <a:r>
              <a:rPr lang="en-US" sz="3600" b="0" i="0" dirty="0">
                <a:solidFill>
                  <a:schemeClr val="accent2">
                    <a:lumMod val="60000"/>
                    <a:lumOff val="40000"/>
                  </a:schemeClr>
                </a:solidFill>
                <a:effectLst/>
                <a:latin typeface="+mn-lt"/>
              </a:rPr>
              <a:t>raft Brewers</a:t>
            </a: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r>
              <a:rPr lang="en-US" sz="2000" b="0" i="0" dirty="0">
                <a:solidFill>
                  <a:schemeClr val="accent2">
                    <a:lumMod val="60000"/>
                    <a:lumOff val="40000"/>
                  </a:schemeClr>
                </a:solidFill>
                <a:effectLst/>
                <a:latin typeface="+mn-lt"/>
              </a:rPr>
              <a:t>-Small</a:t>
            </a:r>
            <a:br>
              <a:rPr lang="en-US" sz="2000" b="0" i="0" dirty="0">
                <a:solidFill>
                  <a:schemeClr val="accent2">
                    <a:lumMod val="60000"/>
                    <a:lumOff val="40000"/>
                  </a:schemeClr>
                </a:solidFill>
                <a:effectLst/>
                <a:latin typeface="+mn-lt"/>
              </a:rPr>
            </a:br>
            <a:r>
              <a:rPr lang="en-US" sz="2000" b="0" i="0" dirty="0">
                <a:solidFill>
                  <a:schemeClr val="accent2">
                    <a:lumMod val="60000"/>
                    <a:lumOff val="40000"/>
                  </a:schemeClr>
                </a:solidFill>
                <a:effectLst/>
                <a:latin typeface="+mn-lt"/>
              </a:rPr>
              <a:t>-Independent</a:t>
            </a:r>
            <a:br>
              <a:rPr lang="en-US" sz="2000" b="0" i="0" dirty="0">
                <a:solidFill>
                  <a:schemeClr val="accent2">
                    <a:lumMod val="60000"/>
                    <a:lumOff val="40000"/>
                  </a:schemeClr>
                </a:solidFill>
                <a:effectLst/>
                <a:latin typeface="+mn-lt"/>
              </a:rPr>
            </a:br>
            <a:r>
              <a:rPr lang="en-US" sz="2000" b="0" i="0" dirty="0">
                <a:solidFill>
                  <a:schemeClr val="accent2">
                    <a:lumMod val="60000"/>
                    <a:lumOff val="40000"/>
                  </a:schemeClr>
                </a:solidFill>
                <a:effectLst/>
                <a:latin typeface="+mn-lt"/>
              </a:rPr>
              <a:t>-Traditional</a:t>
            </a: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r>
              <a:rPr lang="en-US" sz="2000" b="0" i="0" dirty="0">
                <a:solidFill>
                  <a:schemeClr val="accent2">
                    <a:lumMod val="60000"/>
                    <a:lumOff val="40000"/>
                  </a:schemeClr>
                </a:solidFill>
                <a:effectLst/>
                <a:latin typeface="+mn-lt"/>
              </a:rPr>
              <a:t>Known </a:t>
            </a:r>
            <a:r>
              <a:rPr lang="en-US" sz="2000" dirty="0">
                <a:solidFill>
                  <a:schemeClr val="accent2">
                    <a:lumMod val="60000"/>
                    <a:lumOff val="40000"/>
                  </a:schemeClr>
                </a:solidFill>
                <a:latin typeface="+mn-lt"/>
              </a:rPr>
              <a:t>for their innovation, </a:t>
            </a:r>
            <a:r>
              <a:rPr lang="en-US" sz="2000" b="0" i="0" dirty="0">
                <a:solidFill>
                  <a:schemeClr val="accent2">
                    <a:lumMod val="60000"/>
                    <a:lumOff val="40000"/>
                  </a:schemeClr>
                </a:solidFill>
                <a:effectLst/>
                <a:latin typeface="+mn-lt"/>
              </a:rPr>
              <a:t>unique twists and new styles </a:t>
            </a: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r>
              <a:rPr lang="en-US" sz="2000" b="0" i="0" dirty="0">
                <a:solidFill>
                  <a:schemeClr val="accent2">
                    <a:lumMod val="60000"/>
                    <a:lumOff val="40000"/>
                  </a:schemeClr>
                </a:solidFill>
                <a:effectLst/>
                <a:latin typeface="+mn-lt"/>
              </a:rPr>
              <a:t>Non-traditional ingredients are often added for distinctiveness</a:t>
            </a: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r>
              <a:rPr lang="en-US" sz="2000" b="0" i="0" dirty="0">
                <a:solidFill>
                  <a:schemeClr val="accent2">
                    <a:lumMod val="60000"/>
                    <a:lumOff val="40000"/>
                  </a:schemeClr>
                </a:solidFill>
                <a:effectLst/>
                <a:latin typeface="+mn-lt"/>
              </a:rPr>
              <a:t>Emphasize flavor and quality</a:t>
            </a: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r>
              <a:rPr lang="en-US" sz="1000" b="0" i="0" dirty="0">
                <a:solidFill>
                  <a:schemeClr val="accent2">
                    <a:lumMod val="60000"/>
                    <a:lumOff val="40000"/>
                  </a:schemeClr>
                </a:solidFill>
                <a:effectLst/>
                <a:latin typeface="+mn-lt"/>
              </a:rPr>
              <a:t>Brewersassociation.org / Wikipedia</a:t>
            </a:r>
            <a:endParaRPr lang="en-US" sz="1000"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6C09721-56A3-4300-B0E8-080D8B27386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italia-notizie.it/alzheimer-e-parkinson-si-sconfiggono-anche-con-la-birra-lo-conferma-uno-studi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spTree>
    <p:extLst>
      <p:ext uri="{BB962C8B-B14F-4D97-AF65-F5344CB8AC3E}">
        <p14:creationId xmlns:p14="http://schemas.microsoft.com/office/powerpoint/2010/main" val="1487825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up of coffee and a glass of beer on a table&#10;&#10;Description automatically generated">
            <a:extLst>
              <a:ext uri="{FF2B5EF4-FFF2-40B4-BE49-F238E27FC236}">
                <a16:creationId xmlns:a16="http://schemas.microsoft.com/office/drawing/2014/main" id="{CEEFD900-686E-4806-BADE-8C6357D1469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6800"/>
          <a:stretch/>
        </p:blipFill>
        <p:spPr>
          <a:xfrm>
            <a:off x="3523488" y="10"/>
            <a:ext cx="8668512" cy="6857990"/>
          </a:xfrm>
          <a:prstGeom prst="rect">
            <a:avLst/>
          </a:prstGeom>
        </p:spPr>
      </p:pic>
      <p:sp>
        <p:nvSpPr>
          <p:cNvPr id="20"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BAFD31D-91C2-4354-9199-1F8E1B219844}"/>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cheerscharlotte.com/2015-ccbw-cheersworthy-event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dirty="0">
              <a:solidFill>
                <a:srgbClr val="FFFFFF"/>
              </a:solidFill>
            </a:endParaRPr>
          </a:p>
        </p:txBody>
      </p:sp>
      <p:sp>
        <p:nvSpPr>
          <p:cNvPr id="3" name="TextBox 2">
            <a:extLst>
              <a:ext uri="{FF2B5EF4-FFF2-40B4-BE49-F238E27FC236}">
                <a16:creationId xmlns:a16="http://schemas.microsoft.com/office/drawing/2014/main" id="{ED2BF080-AA2B-43CD-9118-6C4758EC54F4}"/>
              </a:ext>
            </a:extLst>
          </p:cNvPr>
          <p:cNvSpPr txBox="1"/>
          <p:nvPr/>
        </p:nvSpPr>
        <p:spPr>
          <a:xfrm>
            <a:off x="0" y="-146846"/>
            <a:ext cx="7649028" cy="6786473"/>
          </a:xfrm>
          <a:prstGeom prst="rect">
            <a:avLst/>
          </a:prstGeom>
          <a:noFill/>
        </p:spPr>
        <p:txBody>
          <a:bodyPr wrap="square" rtlCol="0">
            <a:spAutoFit/>
          </a:bodyPr>
          <a:lstStyle/>
          <a:p>
            <a:pPr lvl="1"/>
            <a:endParaRPr lang="en-US" sz="2800" b="0" i="0" dirty="0">
              <a:solidFill>
                <a:schemeClr val="accent2">
                  <a:lumMod val="60000"/>
                  <a:lumOff val="40000"/>
                </a:schemeClr>
              </a:solidFill>
              <a:effectLst/>
              <a:latin typeface="+mn-lt"/>
            </a:endParaRPr>
          </a:p>
          <a:p>
            <a:pPr lvl="1"/>
            <a:endParaRPr lang="en-US" sz="2800" dirty="0">
              <a:solidFill>
                <a:schemeClr val="accent2">
                  <a:lumMod val="60000"/>
                  <a:lumOff val="40000"/>
                </a:schemeClr>
              </a:solidFill>
            </a:endParaRPr>
          </a:p>
          <a:p>
            <a:pPr lvl="1"/>
            <a:r>
              <a:rPr lang="en-US" sz="2800" b="0" i="0" dirty="0">
                <a:solidFill>
                  <a:schemeClr val="accent2">
                    <a:lumMod val="60000"/>
                    <a:lumOff val="40000"/>
                  </a:schemeClr>
                </a:solidFill>
                <a:effectLst/>
                <a:latin typeface="+mn-lt"/>
              </a:rPr>
              <a:t>Craft brewers are small brewers</a:t>
            </a:r>
            <a:br>
              <a:rPr lang="en-US" b="0" i="0" dirty="0">
                <a:solidFill>
                  <a:schemeClr val="accent2">
                    <a:lumMod val="60000"/>
                    <a:lumOff val="40000"/>
                  </a:schemeClr>
                </a:solidFill>
                <a:effectLst/>
                <a:latin typeface="+mn-lt"/>
              </a:rPr>
            </a:br>
            <a:br>
              <a:rPr lang="en-US" b="0" i="0" dirty="0">
                <a:solidFill>
                  <a:schemeClr val="accent2">
                    <a:lumMod val="60000"/>
                    <a:lumOff val="40000"/>
                  </a:schemeClr>
                </a:solidFill>
                <a:effectLst/>
                <a:latin typeface="+mn-lt"/>
              </a:rPr>
            </a:br>
            <a:r>
              <a:rPr lang="en-US" u="sng" dirty="0">
                <a:solidFill>
                  <a:schemeClr val="accent2">
                    <a:lumMod val="60000"/>
                    <a:lumOff val="40000"/>
                  </a:schemeClr>
                </a:solidFill>
                <a:latin typeface="+mn-lt"/>
              </a:rPr>
              <a:t>Microbrewery</a:t>
            </a:r>
            <a:br>
              <a:rPr lang="en-US" dirty="0">
                <a:solidFill>
                  <a:schemeClr val="accent2">
                    <a:lumMod val="60000"/>
                    <a:lumOff val="40000"/>
                  </a:schemeClr>
                </a:solidFill>
                <a:latin typeface="+mn-lt"/>
              </a:rPr>
            </a:br>
            <a:r>
              <a:rPr lang="en-US" dirty="0">
                <a:solidFill>
                  <a:schemeClr val="accent2">
                    <a:lumMod val="60000"/>
                    <a:lumOff val="40000"/>
                  </a:schemeClr>
                </a:solidFill>
                <a:latin typeface="+mn-lt"/>
              </a:rPr>
              <a:t>	-</a:t>
            </a:r>
            <a:r>
              <a:rPr lang="en-US" b="0" i="0" dirty="0">
                <a:solidFill>
                  <a:schemeClr val="accent2">
                    <a:lumMod val="60000"/>
                    <a:lumOff val="40000"/>
                  </a:schemeClr>
                </a:solidFill>
                <a:effectLst/>
                <a:latin typeface="+mn-lt"/>
              </a:rPr>
              <a:t>Produces less than 15,000 barrels a year </a:t>
            </a:r>
            <a:br>
              <a:rPr lang="en-US" b="0" i="0" dirty="0">
                <a:solidFill>
                  <a:schemeClr val="accent2">
                    <a:lumMod val="60000"/>
                    <a:lumOff val="40000"/>
                  </a:schemeClr>
                </a:solidFill>
                <a:effectLst/>
                <a:latin typeface="+mn-lt"/>
              </a:rPr>
            </a:br>
            <a:r>
              <a:rPr lang="en-US" b="0" i="0" dirty="0">
                <a:solidFill>
                  <a:schemeClr val="accent2">
                    <a:lumMod val="60000"/>
                    <a:lumOff val="40000"/>
                  </a:schemeClr>
                </a:solidFill>
                <a:effectLst/>
                <a:latin typeface="+mn-lt"/>
              </a:rPr>
              <a:t>	-Sells 75 percent or more off-site</a:t>
            </a:r>
            <a:br>
              <a:rPr lang="en-US" b="0" i="0" dirty="0">
                <a:solidFill>
                  <a:schemeClr val="accent2">
                    <a:lumMod val="60000"/>
                    <a:lumOff val="40000"/>
                  </a:schemeClr>
                </a:solidFill>
                <a:effectLst/>
                <a:latin typeface="+mn-lt"/>
              </a:rPr>
            </a:br>
            <a:br>
              <a:rPr lang="en-US" b="0" i="0" dirty="0">
                <a:solidFill>
                  <a:schemeClr val="accent2">
                    <a:lumMod val="60000"/>
                    <a:lumOff val="40000"/>
                  </a:schemeClr>
                </a:solidFill>
                <a:effectLst/>
                <a:latin typeface="+mn-lt"/>
              </a:rPr>
            </a:br>
            <a:r>
              <a:rPr lang="en-US" b="0" i="0" u="sng" dirty="0">
                <a:solidFill>
                  <a:schemeClr val="accent2">
                    <a:lumMod val="60000"/>
                    <a:lumOff val="40000"/>
                  </a:schemeClr>
                </a:solidFill>
                <a:effectLst/>
                <a:latin typeface="+mn-lt"/>
              </a:rPr>
              <a:t>Brewpub</a:t>
            </a:r>
            <a:br>
              <a:rPr lang="en-US" b="0" i="0" dirty="0">
                <a:solidFill>
                  <a:schemeClr val="accent2">
                    <a:lumMod val="60000"/>
                    <a:lumOff val="40000"/>
                  </a:schemeClr>
                </a:solidFill>
                <a:effectLst/>
                <a:latin typeface="+mn-lt"/>
              </a:rPr>
            </a:br>
            <a:r>
              <a:rPr lang="en-US" b="0" i="0" dirty="0">
                <a:solidFill>
                  <a:schemeClr val="accent2">
                    <a:lumMod val="60000"/>
                    <a:lumOff val="40000"/>
                  </a:schemeClr>
                </a:solidFill>
                <a:effectLst/>
                <a:latin typeface="+mn-lt"/>
              </a:rPr>
              <a:t>	-Restaurant-brewery that sell 25 percent or more of its beer on-site </a:t>
            </a:r>
            <a:br>
              <a:rPr lang="en-US" b="0" i="0" dirty="0">
                <a:solidFill>
                  <a:schemeClr val="accent2">
                    <a:lumMod val="60000"/>
                    <a:lumOff val="40000"/>
                  </a:schemeClr>
                </a:solidFill>
                <a:effectLst/>
                <a:latin typeface="+mn-lt"/>
              </a:rPr>
            </a:br>
            <a:r>
              <a:rPr lang="en-US" b="0" i="0" dirty="0">
                <a:solidFill>
                  <a:schemeClr val="accent2">
                    <a:lumMod val="60000"/>
                    <a:lumOff val="40000"/>
                  </a:schemeClr>
                </a:solidFill>
                <a:effectLst/>
                <a:latin typeface="+mn-lt"/>
              </a:rPr>
              <a:t>	-Operates significant food services</a:t>
            </a:r>
            <a:br>
              <a:rPr lang="en-US" b="0" i="0" dirty="0">
                <a:solidFill>
                  <a:schemeClr val="accent2">
                    <a:lumMod val="60000"/>
                    <a:lumOff val="40000"/>
                  </a:schemeClr>
                </a:solidFill>
                <a:effectLst/>
                <a:latin typeface="+mn-lt"/>
              </a:rPr>
            </a:br>
            <a:br>
              <a:rPr lang="en-US" b="0" i="0" dirty="0">
                <a:solidFill>
                  <a:schemeClr val="accent2">
                    <a:lumMod val="60000"/>
                    <a:lumOff val="40000"/>
                  </a:schemeClr>
                </a:solidFill>
                <a:effectLst/>
                <a:latin typeface="+mn-lt"/>
              </a:rPr>
            </a:br>
            <a:r>
              <a:rPr lang="en-US" b="0" i="0" u="sng" dirty="0">
                <a:solidFill>
                  <a:schemeClr val="accent2">
                    <a:lumMod val="60000"/>
                    <a:lumOff val="40000"/>
                  </a:schemeClr>
                </a:solidFill>
                <a:effectLst/>
                <a:latin typeface="+mn-lt"/>
              </a:rPr>
              <a:t>Taproom Brewery</a:t>
            </a:r>
            <a:br>
              <a:rPr lang="en-US" b="0" i="0" dirty="0">
                <a:solidFill>
                  <a:schemeClr val="accent2">
                    <a:lumMod val="60000"/>
                    <a:lumOff val="40000"/>
                  </a:schemeClr>
                </a:solidFill>
                <a:effectLst/>
                <a:latin typeface="+mn-lt"/>
              </a:rPr>
            </a:br>
            <a:r>
              <a:rPr lang="en-US" b="0" i="0" dirty="0">
                <a:solidFill>
                  <a:schemeClr val="accent2">
                    <a:lumMod val="60000"/>
                    <a:lumOff val="40000"/>
                  </a:schemeClr>
                </a:solidFill>
                <a:effectLst/>
                <a:latin typeface="+mn-lt"/>
              </a:rPr>
              <a:t>	-Professional brewery that sells 25 percent or more of its beer on-site </a:t>
            </a:r>
          </a:p>
          <a:p>
            <a:r>
              <a:rPr lang="en-US" sz="1800" b="0" i="0" dirty="0">
                <a:solidFill>
                  <a:schemeClr val="accent2">
                    <a:lumMod val="60000"/>
                    <a:lumOff val="40000"/>
                  </a:schemeClr>
                </a:solidFill>
                <a:effectLst/>
                <a:latin typeface="+mn-lt"/>
              </a:rPr>
              <a:t>	-Does not operate significant food services</a:t>
            </a:r>
          </a:p>
          <a:p>
            <a:endParaRPr lang="en-US" dirty="0">
              <a:solidFill>
                <a:schemeClr val="accent2">
                  <a:lumMod val="60000"/>
                  <a:lumOff val="40000"/>
                </a:schemeClr>
              </a:solidFill>
            </a:endParaRPr>
          </a:p>
          <a:p>
            <a:r>
              <a:rPr lang="en-US" dirty="0">
                <a:solidFill>
                  <a:schemeClr val="accent2">
                    <a:lumMod val="60000"/>
                    <a:lumOff val="40000"/>
                  </a:schemeClr>
                </a:solidFill>
              </a:rPr>
              <a:t>       </a:t>
            </a:r>
            <a:r>
              <a:rPr lang="en-US" u="sng" dirty="0">
                <a:solidFill>
                  <a:schemeClr val="accent2">
                    <a:lumMod val="60000"/>
                    <a:lumOff val="40000"/>
                  </a:schemeClr>
                </a:solidFill>
              </a:rPr>
              <a:t>Regional Brewery</a:t>
            </a:r>
          </a:p>
          <a:p>
            <a:r>
              <a:rPr lang="en-US" sz="1800" b="0" i="0" dirty="0">
                <a:solidFill>
                  <a:schemeClr val="accent2">
                    <a:lumMod val="60000"/>
                    <a:lumOff val="40000"/>
                  </a:schemeClr>
                </a:solidFill>
                <a:effectLst/>
                <a:latin typeface="+mn-lt"/>
              </a:rPr>
              <a:t>  	-</a:t>
            </a:r>
            <a:r>
              <a:rPr lang="en-US" sz="1800" dirty="0">
                <a:solidFill>
                  <a:schemeClr val="accent2">
                    <a:lumMod val="60000"/>
                    <a:lumOff val="40000"/>
                  </a:schemeClr>
                </a:solidFill>
                <a:latin typeface="Merriweather"/>
              </a:rPr>
              <a:t>A</a:t>
            </a:r>
            <a:r>
              <a:rPr lang="en-US" b="0" i="0" dirty="0">
                <a:solidFill>
                  <a:schemeClr val="accent2">
                    <a:lumMod val="60000"/>
                    <a:lumOff val="40000"/>
                  </a:schemeClr>
                </a:solidFill>
                <a:effectLst/>
                <a:latin typeface="Merriweather"/>
              </a:rPr>
              <a:t>nnual beer production of between 15,000 and 6,000,000 barrels</a:t>
            </a:r>
          </a:p>
          <a:p>
            <a:endParaRPr lang="en-US" sz="1800" b="0" i="0" dirty="0">
              <a:solidFill>
                <a:schemeClr val="accent2">
                  <a:lumMod val="60000"/>
                  <a:lumOff val="40000"/>
                </a:schemeClr>
              </a:solidFill>
              <a:effectLst/>
              <a:latin typeface="+mn-lt"/>
            </a:endParaRPr>
          </a:p>
          <a:p>
            <a:r>
              <a:rPr lang="en-US" sz="1800" b="0" i="0" dirty="0">
                <a:solidFill>
                  <a:schemeClr val="accent2">
                    <a:lumMod val="60000"/>
                    <a:lumOff val="40000"/>
                  </a:schemeClr>
                </a:solidFill>
                <a:effectLst/>
                <a:latin typeface="+mn-lt"/>
              </a:rPr>
              <a:t>       </a:t>
            </a:r>
            <a:r>
              <a:rPr lang="en-US" sz="1800" b="0" i="0" u="sng" dirty="0">
                <a:solidFill>
                  <a:schemeClr val="accent2">
                    <a:lumMod val="60000"/>
                    <a:lumOff val="40000"/>
                  </a:schemeClr>
                </a:solidFill>
                <a:effectLst/>
                <a:latin typeface="+mn-lt"/>
              </a:rPr>
              <a:t>Contract </a:t>
            </a:r>
          </a:p>
          <a:p>
            <a:r>
              <a:rPr lang="en-US" sz="1800" b="0" i="0" dirty="0">
                <a:solidFill>
                  <a:schemeClr val="accent2">
                    <a:lumMod val="60000"/>
                    <a:lumOff val="40000"/>
                  </a:schemeClr>
                </a:solidFill>
                <a:effectLst/>
                <a:latin typeface="+mn-lt"/>
              </a:rPr>
              <a:t>	-H</a:t>
            </a:r>
            <a:r>
              <a:rPr lang="en-US" b="0" i="0" dirty="0">
                <a:solidFill>
                  <a:schemeClr val="accent2">
                    <a:lumMod val="60000"/>
                    <a:lumOff val="40000"/>
                  </a:schemeClr>
                </a:solidFill>
                <a:effectLst/>
                <a:latin typeface="Merriweather"/>
              </a:rPr>
              <a:t>ires another brewery to produce its beer</a:t>
            </a:r>
            <a:br>
              <a:rPr lang="en-US" sz="1800" b="0" i="0" dirty="0">
                <a:solidFill>
                  <a:schemeClr val="accent2">
                    <a:lumMod val="60000"/>
                    <a:lumOff val="40000"/>
                  </a:schemeClr>
                </a:solidFill>
                <a:effectLst/>
                <a:latin typeface="+mn-lt"/>
              </a:rPr>
            </a:br>
            <a:endParaRPr lang="en-US" dirty="0">
              <a:solidFill>
                <a:schemeClr val="accent2">
                  <a:lumMod val="60000"/>
                  <a:lumOff val="40000"/>
                </a:schemeClr>
              </a:solidFill>
            </a:endParaRPr>
          </a:p>
          <a:p>
            <a:r>
              <a:rPr lang="en-US" sz="900" dirty="0">
                <a:solidFill>
                  <a:schemeClr val="accent2">
                    <a:lumMod val="60000"/>
                    <a:lumOff val="40000"/>
                  </a:schemeClr>
                </a:solidFill>
              </a:rPr>
              <a:t>              </a:t>
            </a:r>
            <a:r>
              <a:rPr lang="en-US" sz="900" b="0" i="0" dirty="0">
                <a:solidFill>
                  <a:schemeClr val="accent2">
                    <a:lumMod val="60000"/>
                    <a:lumOff val="40000"/>
                  </a:schemeClr>
                </a:solidFill>
                <a:effectLst/>
                <a:latin typeface="+mn-lt"/>
              </a:rPr>
              <a:t>Brewersassociation.org</a:t>
            </a:r>
            <a:endParaRPr lang="en-US" sz="900" dirty="0"/>
          </a:p>
        </p:txBody>
      </p:sp>
    </p:spTree>
    <p:extLst>
      <p:ext uri="{BB962C8B-B14F-4D97-AF65-F5344CB8AC3E}">
        <p14:creationId xmlns:p14="http://schemas.microsoft.com/office/powerpoint/2010/main" val="417794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picture containing cup, table, sitting, glass&#10;&#10;Description automatically generated">
            <a:extLst>
              <a:ext uri="{FF2B5EF4-FFF2-40B4-BE49-F238E27FC236}">
                <a16:creationId xmlns:a16="http://schemas.microsoft.com/office/drawing/2014/main" id="{1DD5EAFD-FD60-4FA4-AC67-C43EF1C5E876}"/>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629" b="10117"/>
          <a:stretch/>
        </p:blipFill>
        <p:spPr>
          <a:xfrm>
            <a:off x="20" y="1282"/>
            <a:ext cx="12191980" cy="6856718"/>
          </a:xfrm>
          <a:prstGeom prst="rect">
            <a:avLst/>
          </a:prstGeom>
        </p:spPr>
      </p:pic>
      <p:sp>
        <p:nvSpPr>
          <p:cNvPr id="7" name="Title 1">
            <a:extLst>
              <a:ext uri="{FF2B5EF4-FFF2-40B4-BE49-F238E27FC236}">
                <a16:creationId xmlns:a16="http://schemas.microsoft.com/office/drawing/2014/main" id="{76A85D95-0D06-451A-9EF9-D4BBE2AF2368}"/>
              </a:ext>
            </a:extLst>
          </p:cNvPr>
          <p:cNvSpPr>
            <a:spLocks noGrp="1"/>
          </p:cNvSpPr>
          <p:nvPr>
            <p:ph type="title"/>
          </p:nvPr>
        </p:nvSpPr>
        <p:spPr>
          <a:xfrm>
            <a:off x="8229600" y="223234"/>
            <a:ext cx="3788287" cy="5109954"/>
          </a:xfrm>
        </p:spPr>
        <p:txBody>
          <a:bodyPr vert="horz" lIns="91440" tIns="45720" rIns="91440" bIns="45720" rtlCol="0" anchor="b">
            <a:normAutofit/>
          </a:bodyPr>
          <a:lstStyle/>
          <a:p>
            <a:pPr algn="ctr"/>
            <a:r>
              <a:rPr lang="en-US" sz="4000" b="1" i="0" dirty="0">
                <a:solidFill>
                  <a:schemeClr val="accent2">
                    <a:lumMod val="60000"/>
                    <a:lumOff val="40000"/>
                  </a:schemeClr>
                </a:solidFill>
                <a:effectLst/>
                <a:latin typeface="+mn-lt"/>
              </a:rPr>
              <a:t>Trends </a:t>
            </a:r>
            <a:r>
              <a:rPr lang="en-US" sz="4000" b="1" dirty="0">
                <a:solidFill>
                  <a:schemeClr val="accent2">
                    <a:lumMod val="60000"/>
                    <a:lumOff val="40000"/>
                  </a:schemeClr>
                </a:solidFill>
                <a:latin typeface="+mn-lt"/>
              </a:rPr>
              <a:t>in the US</a:t>
            </a:r>
            <a:br>
              <a:rPr lang="en-US" sz="3200" b="1" dirty="0">
                <a:solidFill>
                  <a:schemeClr val="accent2">
                    <a:lumMod val="60000"/>
                    <a:lumOff val="40000"/>
                  </a:schemeClr>
                </a:solidFill>
                <a:latin typeface="+mn-lt"/>
              </a:rPr>
            </a:br>
            <a:br>
              <a:rPr lang="en-US" sz="3200" b="1" dirty="0">
                <a:solidFill>
                  <a:schemeClr val="accent2">
                    <a:lumMod val="60000"/>
                    <a:lumOff val="40000"/>
                  </a:schemeClr>
                </a:solidFill>
                <a:latin typeface="+mn-lt"/>
              </a:rPr>
            </a:br>
            <a:br>
              <a:rPr lang="en-US" sz="3200" b="1" dirty="0">
                <a:solidFill>
                  <a:schemeClr val="accent2">
                    <a:lumMod val="60000"/>
                    <a:lumOff val="40000"/>
                  </a:schemeClr>
                </a:solidFill>
                <a:latin typeface="+mn-lt"/>
              </a:rPr>
            </a:br>
            <a:br>
              <a:rPr lang="en-US" sz="3200" b="1" dirty="0">
                <a:solidFill>
                  <a:schemeClr val="accent2">
                    <a:lumMod val="60000"/>
                    <a:lumOff val="40000"/>
                  </a:schemeClr>
                </a:solidFill>
                <a:latin typeface="+mn-lt"/>
              </a:rPr>
            </a:b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br>
              <a:rPr lang="en-US" sz="2000" b="0" i="0" dirty="0">
                <a:solidFill>
                  <a:schemeClr val="accent2">
                    <a:lumMod val="60000"/>
                    <a:lumOff val="40000"/>
                  </a:schemeClr>
                </a:solidFill>
                <a:effectLst/>
                <a:latin typeface="+mn-lt"/>
              </a:rPr>
            </a:br>
            <a:endParaRPr lang="en-US" sz="1000" dirty="0"/>
          </a:p>
        </p:txBody>
      </p:sp>
    </p:spTree>
    <p:extLst>
      <p:ext uri="{BB962C8B-B14F-4D97-AF65-F5344CB8AC3E}">
        <p14:creationId xmlns:p14="http://schemas.microsoft.com/office/powerpoint/2010/main" val="2958546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2"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4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Chart&#10;&#10;Description automatically generated">
            <a:extLst>
              <a:ext uri="{FF2B5EF4-FFF2-40B4-BE49-F238E27FC236}">
                <a16:creationId xmlns:a16="http://schemas.microsoft.com/office/drawing/2014/main" id="{698F61DB-A7EC-4EB2-914D-BAFE5DBFE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4" y="45123"/>
            <a:ext cx="6041503" cy="3257793"/>
          </a:xfrm>
          <a:prstGeom prst="rect">
            <a:avLst/>
          </a:prstGeom>
        </p:spPr>
      </p:pic>
      <p:sp>
        <p:nvSpPr>
          <p:cNvPr id="42" name="TextBox 41">
            <a:extLst>
              <a:ext uri="{FF2B5EF4-FFF2-40B4-BE49-F238E27FC236}">
                <a16:creationId xmlns:a16="http://schemas.microsoft.com/office/drawing/2014/main" id="{43667509-FAC5-4DC5-A09A-8450088CF145}"/>
              </a:ext>
            </a:extLst>
          </p:cNvPr>
          <p:cNvSpPr txBox="1"/>
          <p:nvPr/>
        </p:nvSpPr>
        <p:spPr>
          <a:xfrm>
            <a:off x="6253502" y="3506153"/>
            <a:ext cx="5935450" cy="2954655"/>
          </a:xfrm>
          <a:prstGeom prst="rect">
            <a:avLst/>
          </a:prstGeom>
          <a:noFill/>
        </p:spPr>
        <p:txBody>
          <a:bodyPr wrap="square">
            <a:spAutoFit/>
          </a:bodyPr>
          <a:lstStyle/>
          <a:p>
            <a:r>
              <a:rPr lang="en-US" sz="2400" b="1" i="0" dirty="0">
                <a:solidFill>
                  <a:schemeClr val="accent2">
                    <a:lumMod val="60000"/>
                    <a:lumOff val="40000"/>
                  </a:schemeClr>
                </a:solidFill>
                <a:effectLst/>
                <a:latin typeface="Slack-Lato"/>
              </a:rPr>
              <a:t>Craft Beer Production</a:t>
            </a:r>
          </a:p>
          <a:p>
            <a:br>
              <a:rPr lang="en-US" dirty="0">
                <a:solidFill>
                  <a:schemeClr val="accent2">
                    <a:lumMod val="60000"/>
                    <a:lumOff val="40000"/>
                  </a:schemeClr>
                </a:solidFill>
              </a:rPr>
            </a:br>
            <a:r>
              <a:rPr lang="en-US" b="0" i="0" dirty="0">
                <a:solidFill>
                  <a:schemeClr val="accent2">
                    <a:lumMod val="60000"/>
                    <a:lumOff val="40000"/>
                  </a:schemeClr>
                </a:solidFill>
                <a:effectLst/>
                <a:latin typeface="Slack-Lato"/>
              </a:rPr>
              <a:t>While national breweries have seen production decline by nearly 35MM bbls, smaller craft breweries have seen production rise 19MM bbls in the last 10 years.</a:t>
            </a:r>
          </a:p>
          <a:p>
            <a:br>
              <a:rPr lang="en-US" dirty="0">
                <a:solidFill>
                  <a:schemeClr val="accent2">
                    <a:lumMod val="60000"/>
                    <a:lumOff val="40000"/>
                  </a:schemeClr>
                </a:solidFill>
              </a:rPr>
            </a:br>
            <a:r>
              <a:rPr lang="en-US" b="0" i="0" dirty="0">
                <a:solidFill>
                  <a:schemeClr val="accent2">
                    <a:lumMod val="60000"/>
                    <a:lumOff val="40000"/>
                  </a:schemeClr>
                </a:solidFill>
                <a:effectLst/>
                <a:latin typeface="Slack-Lato"/>
              </a:rPr>
              <a:t>While the growth in craft brewery production has tapered off, this segment is still seeing attractive growth of roughly 3.5% per year recently vs. declining total production of roughly 1.5% per year.</a:t>
            </a:r>
            <a:endParaRPr lang="en-US" dirty="0">
              <a:solidFill>
                <a:schemeClr val="accent2">
                  <a:lumMod val="60000"/>
                  <a:lumOff val="40000"/>
                </a:schemeClr>
              </a:solidFill>
            </a:endParaRPr>
          </a:p>
        </p:txBody>
      </p:sp>
      <p:sp>
        <p:nvSpPr>
          <p:cNvPr id="44" name="TextBox 43">
            <a:extLst>
              <a:ext uri="{FF2B5EF4-FFF2-40B4-BE49-F238E27FC236}">
                <a16:creationId xmlns:a16="http://schemas.microsoft.com/office/drawing/2014/main" id="{02DC631B-719C-4D32-8FA7-530799506418}"/>
              </a:ext>
            </a:extLst>
          </p:cNvPr>
          <p:cNvSpPr txBox="1"/>
          <p:nvPr/>
        </p:nvSpPr>
        <p:spPr>
          <a:xfrm>
            <a:off x="6253502" y="114358"/>
            <a:ext cx="5735134" cy="2954655"/>
          </a:xfrm>
          <a:prstGeom prst="rect">
            <a:avLst/>
          </a:prstGeom>
          <a:noFill/>
        </p:spPr>
        <p:txBody>
          <a:bodyPr wrap="square">
            <a:spAutoFit/>
          </a:bodyPr>
          <a:lstStyle/>
          <a:p>
            <a:r>
              <a:rPr lang="en-US" sz="2400" b="1" i="0" dirty="0">
                <a:solidFill>
                  <a:schemeClr val="accent2">
                    <a:lumMod val="60000"/>
                    <a:lumOff val="40000"/>
                  </a:schemeClr>
                </a:solidFill>
                <a:effectLst/>
                <a:latin typeface="Slack-Lato"/>
              </a:rPr>
              <a:t>National Beer Production -- All Breweries</a:t>
            </a:r>
          </a:p>
          <a:p>
            <a:br>
              <a:rPr lang="en-US" sz="1800" b="0" i="0" dirty="0">
                <a:solidFill>
                  <a:schemeClr val="accent2">
                    <a:lumMod val="60000"/>
                    <a:lumOff val="40000"/>
                  </a:schemeClr>
                </a:solidFill>
                <a:effectLst/>
                <a:latin typeface="+mn-lt"/>
              </a:rPr>
            </a:br>
            <a:r>
              <a:rPr lang="en-US" b="0" i="0" dirty="0">
                <a:solidFill>
                  <a:schemeClr val="accent2">
                    <a:lumMod val="60000"/>
                    <a:lumOff val="40000"/>
                  </a:schemeClr>
                </a:solidFill>
                <a:effectLst/>
                <a:latin typeface="Slack-Lato"/>
              </a:rPr>
              <a:t>Over the last 10 years, US beer production has declined from 195MM bbls annually to 179MM bbls annually  </a:t>
            </a:r>
          </a:p>
          <a:p>
            <a:endParaRPr lang="en-US" dirty="0">
              <a:solidFill>
                <a:schemeClr val="accent2">
                  <a:lumMod val="60000"/>
                  <a:lumOff val="40000"/>
                </a:schemeClr>
              </a:solidFill>
              <a:latin typeface="Slack-Lato"/>
            </a:endParaRPr>
          </a:p>
          <a:p>
            <a:r>
              <a:rPr lang="en-US" dirty="0">
                <a:solidFill>
                  <a:schemeClr val="accent2">
                    <a:lumMod val="60000"/>
                    <a:lumOff val="40000"/>
                  </a:schemeClr>
                </a:solidFill>
                <a:latin typeface="Slack-Lato"/>
              </a:rPr>
              <a:t>Co</a:t>
            </a:r>
            <a:r>
              <a:rPr lang="en-US" b="0" i="0" dirty="0">
                <a:solidFill>
                  <a:schemeClr val="accent2">
                    <a:lumMod val="60000"/>
                    <a:lumOff val="40000"/>
                  </a:schemeClr>
                </a:solidFill>
                <a:effectLst/>
                <a:latin typeface="Slack-Lato"/>
              </a:rPr>
              <a:t>nsumer tastes have shifted, primarily to wines and spirits</a:t>
            </a:r>
          </a:p>
          <a:p>
            <a:br>
              <a:rPr lang="en-US" dirty="0">
                <a:solidFill>
                  <a:schemeClr val="accent2">
                    <a:lumMod val="60000"/>
                    <a:lumOff val="40000"/>
                  </a:schemeClr>
                </a:solidFill>
              </a:rPr>
            </a:br>
            <a:r>
              <a:rPr lang="en-US" b="0" i="0" dirty="0">
                <a:solidFill>
                  <a:schemeClr val="accent2">
                    <a:lumMod val="60000"/>
                    <a:lumOff val="40000"/>
                  </a:schemeClr>
                </a:solidFill>
                <a:effectLst/>
                <a:latin typeface="Slack-Lato"/>
              </a:rPr>
              <a:t>The large, national breweries, defined as producing 6MM or more barrels annually</a:t>
            </a:r>
            <a:r>
              <a:rPr lang="en-US" dirty="0">
                <a:solidFill>
                  <a:schemeClr val="accent2">
                    <a:lumMod val="60000"/>
                    <a:lumOff val="40000"/>
                  </a:schemeClr>
                </a:solidFill>
                <a:latin typeface="Slack-Lato"/>
              </a:rPr>
              <a:t> </a:t>
            </a:r>
            <a:r>
              <a:rPr lang="en-US" b="0" i="0" dirty="0">
                <a:solidFill>
                  <a:schemeClr val="accent2">
                    <a:lumMod val="60000"/>
                    <a:lumOff val="40000"/>
                  </a:schemeClr>
                </a:solidFill>
                <a:effectLst/>
                <a:latin typeface="Slack-Lato"/>
              </a:rPr>
              <a:t>have lost additional market share to smaller craft breweries producing under 6MM bbls.</a:t>
            </a:r>
            <a:endParaRPr lang="en-US" dirty="0">
              <a:solidFill>
                <a:schemeClr val="accent2">
                  <a:lumMod val="60000"/>
                  <a:lumOff val="40000"/>
                </a:schemeClr>
              </a:solidFill>
            </a:endParaRPr>
          </a:p>
        </p:txBody>
      </p:sp>
      <p:pic>
        <p:nvPicPr>
          <p:cNvPr id="46" name="Picture 45" descr="Chart&#10;&#10;Description automatically generated">
            <a:extLst>
              <a:ext uri="{FF2B5EF4-FFF2-40B4-BE49-F238E27FC236}">
                <a16:creationId xmlns:a16="http://schemas.microsoft.com/office/drawing/2014/main" id="{31BAE611-F947-4024-B97E-D67DDE627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4" y="3506153"/>
            <a:ext cx="6076193" cy="3235697"/>
          </a:xfrm>
          <a:prstGeom prst="rect">
            <a:avLst/>
          </a:prstGeom>
        </p:spPr>
      </p:pic>
    </p:spTree>
    <p:extLst>
      <p:ext uri="{BB962C8B-B14F-4D97-AF65-F5344CB8AC3E}">
        <p14:creationId xmlns:p14="http://schemas.microsoft.com/office/powerpoint/2010/main" val="23152353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descr="Chart&#10;&#10;Description automatically generated">
            <a:extLst>
              <a:ext uri="{FF2B5EF4-FFF2-40B4-BE49-F238E27FC236}">
                <a16:creationId xmlns:a16="http://schemas.microsoft.com/office/drawing/2014/main" id="{1A35334F-2080-45E1-81B1-3AE42E4CC2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91" y="148331"/>
            <a:ext cx="7769053" cy="4254856"/>
          </a:xfrm>
        </p:spPr>
      </p:pic>
      <p:sp>
        <p:nvSpPr>
          <p:cNvPr id="11" name="TextBox 10">
            <a:extLst>
              <a:ext uri="{FF2B5EF4-FFF2-40B4-BE49-F238E27FC236}">
                <a16:creationId xmlns:a16="http://schemas.microsoft.com/office/drawing/2014/main" id="{35A439DB-29D6-44E4-BDA7-94CD05E5E7DA}"/>
              </a:ext>
            </a:extLst>
          </p:cNvPr>
          <p:cNvSpPr txBox="1"/>
          <p:nvPr/>
        </p:nvSpPr>
        <p:spPr>
          <a:xfrm>
            <a:off x="7989900" y="323426"/>
            <a:ext cx="4015409" cy="3416320"/>
          </a:xfrm>
          <a:prstGeom prst="rect">
            <a:avLst/>
          </a:prstGeom>
          <a:noFill/>
        </p:spPr>
        <p:txBody>
          <a:bodyPr wrap="square">
            <a:spAutoFit/>
          </a:bodyPr>
          <a:lstStyle/>
          <a:p>
            <a:r>
              <a:rPr lang="en-US" sz="2400" b="0" i="0" dirty="0">
                <a:solidFill>
                  <a:schemeClr val="accent2">
                    <a:lumMod val="60000"/>
                    <a:lumOff val="40000"/>
                  </a:schemeClr>
                </a:solidFill>
                <a:effectLst/>
                <a:latin typeface="Merriweather"/>
              </a:rPr>
              <a:t>Retail dollar sales of craft increased 6%, up to $29.3 billion, and now account for more than 25% of the $116.0 billion U.S. beer market.</a:t>
            </a:r>
          </a:p>
          <a:p>
            <a:endParaRPr lang="en-US" sz="2400" dirty="0">
              <a:solidFill>
                <a:schemeClr val="accent2">
                  <a:lumMod val="60000"/>
                  <a:lumOff val="40000"/>
                </a:schemeClr>
              </a:solidFill>
              <a:latin typeface="Merriweather"/>
            </a:endParaRPr>
          </a:p>
          <a:p>
            <a:endParaRPr lang="en-US" sz="2400" b="0" i="0" dirty="0">
              <a:solidFill>
                <a:schemeClr val="accent2">
                  <a:lumMod val="60000"/>
                  <a:lumOff val="40000"/>
                </a:schemeClr>
              </a:solidFill>
              <a:effectLst/>
              <a:latin typeface="Merriweather"/>
            </a:endParaRPr>
          </a:p>
          <a:p>
            <a:r>
              <a:rPr lang="en-US" sz="2400" b="0" i="0" dirty="0">
                <a:solidFill>
                  <a:schemeClr val="accent2">
                    <a:lumMod val="60000"/>
                    <a:lumOff val="40000"/>
                  </a:schemeClr>
                </a:solidFill>
                <a:effectLst/>
                <a:latin typeface="Merriweather"/>
              </a:rPr>
              <a:t>Craft production grew the most for taprooms</a:t>
            </a:r>
            <a:endParaRPr lang="en-US" sz="2400" dirty="0">
              <a:solidFill>
                <a:schemeClr val="accent2">
                  <a:lumMod val="60000"/>
                  <a:lumOff val="40000"/>
                </a:schemeClr>
              </a:solidFill>
            </a:endParaRPr>
          </a:p>
        </p:txBody>
      </p:sp>
    </p:spTree>
    <p:extLst>
      <p:ext uri="{BB962C8B-B14F-4D97-AF65-F5344CB8AC3E}">
        <p14:creationId xmlns:p14="http://schemas.microsoft.com/office/powerpoint/2010/main" val="16457945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rain, nature, sitting, table&#10;&#10;Description automatically generated">
            <a:extLst>
              <a:ext uri="{FF2B5EF4-FFF2-40B4-BE49-F238E27FC236}">
                <a16:creationId xmlns:a16="http://schemas.microsoft.com/office/drawing/2014/main" id="{18DB478A-2D40-41E6-AFE5-908C445A551E}"/>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85" t="9091" r="3117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6C09721-56A3-4300-B0E8-080D8B27386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italia-notizie.it/alzheimer-e-parkinson-si-sconfiggono-anche-con-la-birra-lo-conferma-uno-studi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pic>
        <p:nvPicPr>
          <p:cNvPr id="11" name="Content Placeholder 10" descr="Chart&#10;&#10;Description automatically generated">
            <a:extLst>
              <a:ext uri="{FF2B5EF4-FFF2-40B4-BE49-F238E27FC236}">
                <a16:creationId xmlns:a16="http://schemas.microsoft.com/office/drawing/2014/main" id="{F61398F2-5E10-4CD0-AF5F-DFD4C960F419}"/>
              </a:ext>
            </a:extLst>
          </p:cNvPr>
          <p:cNvPicPr>
            <a:picLocks noChangeAspect="1"/>
          </p:cNvPicPr>
          <p:nvPr/>
        </p:nvPicPr>
        <p:blipFill rotWithShape="1">
          <a:blip r:embed="rId5">
            <a:extLst>
              <a:ext uri="{28A0092B-C50C-407E-A947-70E740481C1C}">
                <a14:useLocalDpi xmlns:a14="http://schemas.microsoft.com/office/drawing/2010/main" val="0"/>
              </a:ext>
            </a:extLst>
          </a:blip>
          <a:srcRect r="3555" b="-1"/>
          <a:stretch/>
        </p:blipFill>
        <p:spPr>
          <a:xfrm>
            <a:off x="274775" y="640080"/>
            <a:ext cx="11620959" cy="5151120"/>
          </a:xfrm>
          <a:prstGeom prst="rect">
            <a:avLst/>
          </a:prstGeom>
          <a:ln w="19050">
            <a:solidFill>
              <a:schemeClr val="tx1"/>
            </a:solidFill>
            <a:miter lim="800000"/>
          </a:ln>
        </p:spPr>
      </p:pic>
    </p:spTree>
    <p:extLst>
      <p:ext uri="{BB962C8B-B14F-4D97-AF65-F5344CB8AC3E}">
        <p14:creationId xmlns:p14="http://schemas.microsoft.com/office/powerpoint/2010/main" val="382062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close up of a barrel&#10;&#10;Description automatically generated">
            <a:extLst>
              <a:ext uri="{FF2B5EF4-FFF2-40B4-BE49-F238E27FC236}">
                <a16:creationId xmlns:a16="http://schemas.microsoft.com/office/drawing/2014/main" id="{77493AAF-2A2E-419F-B7E4-7F6142F94DE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05000" y="14514"/>
            <a:ext cx="10287000" cy="6858000"/>
          </a:xfrm>
          <a:prstGeom prst="rect">
            <a:avLst/>
          </a:prstGeom>
        </p:spPr>
      </p:pic>
      <p:pic>
        <p:nvPicPr>
          <p:cNvPr id="5" name="Picture 4">
            <a:extLst>
              <a:ext uri="{FF2B5EF4-FFF2-40B4-BE49-F238E27FC236}">
                <a16:creationId xmlns:a16="http://schemas.microsoft.com/office/drawing/2014/main" id="{EE81368A-EF02-44A0-9457-D08ECCB07C05}"/>
              </a:ext>
            </a:extLst>
          </p:cNvPr>
          <p:cNvPicPr>
            <a:picLocks noChangeAspect="1"/>
          </p:cNvPicPr>
          <p:nvPr/>
        </p:nvPicPr>
        <p:blipFill>
          <a:blip r:embed="rId4"/>
          <a:stretch>
            <a:fillRect/>
          </a:stretch>
        </p:blipFill>
        <p:spPr>
          <a:xfrm>
            <a:off x="301068" y="923672"/>
            <a:ext cx="11589864" cy="5010655"/>
          </a:xfrm>
          <a:prstGeom prst="rect">
            <a:avLst/>
          </a:prstGeom>
        </p:spPr>
      </p:pic>
    </p:spTree>
    <p:extLst>
      <p:ext uri="{BB962C8B-B14F-4D97-AF65-F5344CB8AC3E}">
        <p14:creationId xmlns:p14="http://schemas.microsoft.com/office/powerpoint/2010/main" val="11038130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rain, nature, sitting, table&#10;&#10;Description automatically generated">
            <a:extLst>
              <a:ext uri="{FF2B5EF4-FFF2-40B4-BE49-F238E27FC236}">
                <a16:creationId xmlns:a16="http://schemas.microsoft.com/office/drawing/2014/main" id="{18DB478A-2D40-41E6-AFE5-908C445A551E}"/>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85" t="9091" r="3117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6C09721-56A3-4300-B0E8-080D8B27386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italia-notizie.it/alzheimer-e-parkinson-si-sconfiggono-anche-con-la-birra-lo-conferma-uno-studio/">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pic>
        <p:nvPicPr>
          <p:cNvPr id="3" name="Picture 2" descr="Chart&#10;&#10;Description automatically generated">
            <a:extLst>
              <a:ext uri="{FF2B5EF4-FFF2-40B4-BE49-F238E27FC236}">
                <a16:creationId xmlns:a16="http://schemas.microsoft.com/office/drawing/2014/main" id="{57D2E3DD-16D4-4DFD-87C0-E2737146C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029" y="517545"/>
            <a:ext cx="11522765" cy="4811704"/>
          </a:xfrm>
          <a:prstGeom prst="rect">
            <a:avLst/>
          </a:prstGeom>
        </p:spPr>
      </p:pic>
    </p:spTree>
    <p:extLst>
      <p:ext uri="{BB962C8B-B14F-4D97-AF65-F5344CB8AC3E}">
        <p14:creationId xmlns:p14="http://schemas.microsoft.com/office/powerpoint/2010/main" val="244070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722</Words>
  <Application>Microsoft Office PowerPoint</Application>
  <PresentationFormat>Widescreen</PresentationFormat>
  <Paragraphs>47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Candara Light</vt:lpstr>
      <vt:lpstr>Merriweather</vt:lpstr>
      <vt:lpstr>Slack-Lato</vt:lpstr>
      <vt:lpstr>Office Theme</vt:lpstr>
      <vt:lpstr> It’s  Five O’Clock Somewhere </vt:lpstr>
      <vt:lpstr>Craft Brewers  -Small -Independent -Traditional   Known for their innovation, unique twists and new styles   Non-traditional ingredients are often added for distinctiveness  Emphasize flavor and quality   Brewersassociation.org / Wikipedia</vt:lpstr>
      <vt:lpstr>PowerPoint Presentation</vt:lpstr>
      <vt:lpstr>Trends in the US       </vt:lpstr>
      <vt:lpstr>PowerPoint Presentation</vt:lpstr>
      <vt:lpstr>PowerPoint Presentation</vt:lpstr>
      <vt:lpstr>PowerPoint Presentation</vt:lpstr>
      <vt:lpstr>PowerPoint Presentation</vt:lpstr>
      <vt:lpstr>PowerPoint Presentation</vt:lpstr>
      <vt:lpstr>Project Architecture    Data gathering and storage: Download national production data by year as separate CSV files Clean and join key fields into single national database Scrape state level data using Python and Beautiful Soup Clean and join data into state level database  Database: Develop data tables for national and state level data using SQL or Mongo CSV files to read-in data for Plotly and Leaflet  Website: Deploy information to website using Python / Flask API Data graphing and deployment using Javascript Interactive mapping using JavaScript / D3</vt:lpstr>
      <vt:lpstr>PowerPoint Presentation</vt:lpstr>
      <vt:lpstr>    Some interesting facts about Craft Breweries…   </vt:lpstr>
      <vt:lpstr>PowerPoint Presentation</vt:lpstr>
      <vt:lpstr>PowerPoint Presentation</vt:lpstr>
      <vt:lpstr> Resources   US Dept of the Treasury -- Alcohol and Tobacco Tax and Trade Bureau For years 2008-2019, Annual production data and number of breweries by brewery size https://www.ttb.gov/beer/statistics  Brewers Association For 2019, information on number of craft breweries, breweries per capita, and craft barrels produced https://www.brewersassociation.org/statistics-and-data/state-craft-beer-stats  Github:  Openbrewrydb/data/us for brewery information by state https://github.com/openbrewerydb/openbrewerydb/tree/master/data/us</vt:lpstr>
      <vt:lpstr> Cheers!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It’s  Five O’Clock Somewhere </dc:title>
  <dc:creator>Stephanie</dc:creator>
  <cp:lastModifiedBy>Stephanie</cp:lastModifiedBy>
  <cp:revision>3</cp:revision>
  <dcterms:created xsi:type="dcterms:W3CDTF">2020-10-22T23:57:18Z</dcterms:created>
  <dcterms:modified xsi:type="dcterms:W3CDTF">2020-10-23T00:48:47Z</dcterms:modified>
</cp:coreProperties>
</file>